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6B012-7491-43BC-8E2F-0EC9353E52D6}" type="datetimeFigureOut">
              <a:rPr lang="en-US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49F7F-325B-4019-850E-79F638A5787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9C076-90FA-4964-8307-796025B8B769}" type="datetimeFigureOut">
              <a:rPr lang="en-US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3DE95-E8A0-4881-A005-FE35ED928B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1721C-40A8-462C-BE4C-7BF44B94F546}" type="datetimeFigureOut">
              <a:rPr lang="en-US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F5D6A-E740-4C4C-ADA7-E3A0125DCEB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82E9B-9494-4E79-A9AD-88989968B7CF}" type="datetimeFigureOut">
              <a:rPr lang="en-US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96E9B-A6C4-49DF-AB5A-AB857F686C0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9C233-0716-4623-A578-D602530A407B}" type="datetimeFigureOut">
              <a:rPr lang="en-US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75706-C5C3-42EC-A067-A5F2DFE75E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4C089-B62F-4229-B41A-4DE258D33091}" type="datetimeFigureOut">
              <a:rPr lang="en-US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992F3-F5DF-4566-9B5D-1C12BC85F07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AE765-3BEA-442A-AB87-78CDC3F20B4F}" type="datetimeFigureOut">
              <a:rPr lang="en-US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88504-E46D-4A57-9F3E-4FFB3B65C6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B16FE-5443-4A77-AA9B-CE5DEEB8115F}" type="datetimeFigureOut">
              <a:rPr lang="en-US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26870-A584-450D-9DEE-A2D97AF9FC0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AD09F-4D1D-4CE9-8D9E-F9417DDF003D}" type="datetimeFigureOut">
              <a:rPr lang="en-US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168F5-4A70-4444-A01A-B60E3F8EC1F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5090-2DE3-4FD5-B631-81984306FB26}" type="datetimeFigureOut">
              <a:rPr lang="en-US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C2CB0-BE28-4A05-B502-E6179B5646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A855A-3CE0-4AB0-B5CF-9BD5A96DC2E8}" type="datetimeFigureOut">
              <a:rPr lang="en-US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6B1BC-0437-49E6-BDB1-39464CC9E82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8BE626-AE8C-4242-A956-EE9616F7D61F}" type="datetimeFigureOut">
              <a:rPr lang="en-US"/>
              <a:pPr>
                <a:defRPr/>
              </a:pPr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423F5F-1095-4D5B-A4E9-491ADC5D2A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puestos.gob.bo/" TargetMode="External"/><Relationship Id="rId2" Type="http://schemas.openxmlformats.org/officeDocument/2006/relationships/hyperlink" Target="http://www.ruat.gob.b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357188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700" b="1" dirty="0" smtClean="0"/>
              <a:t>UNIVERSIDAD AUTONOMA GEBRIEL RENE MORENO</a:t>
            </a:r>
            <a:br>
              <a:rPr lang="en-US" sz="2700" b="1" dirty="0" smtClean="0"/>
            </a:br>
            <a:r>
              <a:rPr lang="en-US" sz="2700" b="1" dirty="0" smtClean="0"/>
              <a:t>FACULTAD INTEGRAL DEL CHACO</a:t>
            </a:r>
            <a:br>
              <a:rPr lang="en-US" sz="2700" b="1" dirty="0" smtClean="0"/>
            </a:br>
            <a:r>
              <a:rPr lang="en-US" sz="2700" b="1" dirty="0" smtClean="0"/>
              <a:t>UNIDAD DE POSTGRADO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1500188"/>
            <a:ext cx="6400800" cy="46434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DIPLOMADO EN ADMINISTRACION Y GESTION TRIBUTARIA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MODULO II: “TALLER DE TRIBUTACION”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err="1" smtClean="0"/>
              <a:t>Camiri</a:t>
            </a:r>
            <a:r>
              <a:rPr lang="en-US" sz="1600" b="1" dirty="0" smtClean="0"/>
              <a:t>-Bolivia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err="1" smtClean="0"/>
              <a:t>Noviembre</a:t>
            </a:r>
            <a:r>
              <a:rPr lang="en-US" sz="1600" b="1" dirty="0" smtClean="0"/>
              <a:t> </a:t>
            </a:r>
            <a:r>
              <a:rPr lang="en-US" sz="1600" b="1" dirty="0" smtClean="0"/>
              <a:t>- 2014</a:t>
            </a:r>
            <a:endParaRPr lang="en-US" sz="1600" b="1" dirty="0" smtClean="0"/>
          </a:p>
        </p:txBody>
      </p:sp>
      <p:pic>
        <p:nvPicPr>
          <p:cNvPr id="2052" name="Picture 3" descr="uagrm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2571750"/>
            <a:ext cx="157162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BIBLIOGRAFIA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z="2000" dirty="0" smtClean="0"/>
              <a:t>Ley 843 y 2492</a:t>
            </a:r>
            <a:endParaRPr lang="en-US" sz="2000" dirty="0" smtClean="0"/>
          </a:p>
          <a:p>
            <a:pPr lvl="0"/>
            <a:r>
              <a:rPr lang="es-ES_tradnl" sz="2000" dirty="0" smtClean="0"/>
              <a:t>Ley 14379 Código del Comercio</a:t>
            </a:r>
            <a:endParaRPr lang="en-US" sz="2000" dirty="0" smtClean="0"/>
          </a:p>
          <a:p>
            <a:pPr lvl="0"/>
            <a:r>
              <a:rPr lang="es-ES_tradnl" sz="2000" dirty="0" smtClean="0"/>
              <a:t>Decretos Reglamentarios a la Ley 843</a:t>
            </a:r>
            <a:endParaRPr lang="en-US" sz="2000" dirty="0" smtClean="0"/>
          </a:p>
          <a:p>
            <a:pPr lvl="0"/>
            <a:r>
              <a:rPr lang="es-ES_tradnl" sz="2000" dirty="0" smtClean="0"/>
              <a:t>Resoluciones Normativas del Directorio</a:t>
            </a:r>
            <a:endParaRPr lang="en-US" sz="2000" dirty="0" smtClean="0"/>
          </a:p>
          <a:p>
            <a:pPr lvl="0"/>
            <a:r>
              <a:rPr lang="es-ES_tradnl" sz="2000" dirty="0" smtClean="0"/>
              <a:t>Resoluciones Administrativas de la Presidencia</a:t>
            </a:r>
            <a:endParaRPr lang="en-US" sz="2000" dirty="0" smtClean="0"/>
          </a:p>
          <a:p>
            <a:pPr lvl="0"/>
            <a:r>
              <a:rPr lang="es-ES_tradnl" sz="2000" dirty="0" smtClean="0"/>
              <a:t> “Manual del Llenado de Formularios”, Daniel Ayaviri G.</a:t>
            </a:r>
            <a:endParaRPr lang="en-US" sz="2000" dirty="0" smtClean="0"/>
          </a:p>
          <a:p>
            <a:pPr lvl="0"/>
            <a:r>
              <a:rPr lang="es-ES_tradnl" sz="2000" dirty="0" smtClean="0"/>
              <a:t>“Aplicaciones Técnicas, Legales y Contables de los Tributos, del </a:t>
            </a:r>
            <a:r>
              <a:rPr lang="es-ES_tradnl" sz="2000" dirty="0" err="1" smtClean="0"/>
              <a:t>Mgs</a:t>
            </a:r>
            <a:r>
              <a:rPr lang="es-ES_tradnl" sz="2000" dirty="0" smtClean="0"/>
              <a:t> Jorge Valdez M. </a:t>
            </a:r>
            <a:endParaRPr lang="en-US" sz="2000" dirty="0" smtClean="0"/>
          </a:p>
          <a:p>
            <a:pPr lvl="0"/>
            <a:r>
              <a:rPr lang="es-ES_tradnl" sz="2000" dirty="0" smtClean="0"/>
              <a:t>“Compendio Disposiciones Legales del Sistema Tributario”, volumen I y II, de Abel  Peña  </a:t>
            </a:r>
            <a:endParaRPr lang="en-US" sz="2000" dirty="0" smtClean="0"/>
          </a:p>
          <a:p>
            <a:pPr lvl="0"/>
            <a:r>
              <a:rPr lang="es-ES_tradnl" sz="2000" dirty="0" smtClean="0"/>
              <a:t>http// </a:t>
            </a:r>
            <a:r>
              <a:rPr lang="es-ES_tradnl" sz="2000" dirty="0" smtClean="0">
                <a:hlinkClick r:id="rId2"/>
              </a:rPr>
              <a:t>www.ruat.gob.bo</a:t>
            </a:r>
            <a:endParaRPr lang="en-US" sz="2000" dirty="0" smtClean="0"/>
          </a:p>
          <a:p>
            <a:pPr lvl="0"/>
            <a:r>
              <a:rPr lang="es-ES_tradnl" sz="2000" dirty="0" smtClean="0"/>
              <a:t>http// </a:t>
            </a:r>
            <a:r>
              <a:rPr lang="es-ES_tradnl" sz="2000" dirty="0" smtClean="0">
                <a:hlinkClick r:id="rId3"/>
              </a:rPr>
              <a:t>www.impuestos.gob.bo</a:t>
            </a:r>
            <a:endParaRPr lang="en-US" sz="2000" dirty="0" smtClean="0"/>
          </a:p>
          <a:p>
            <a:pPr lvl="0"/>
            <a:r>
              <a:rPr lang="es-ES_tradnl" sz="2000" dirty="0" smtClean="0"/>
              <a:t>http//www.aduana.gob.bo</a:t>
            </a:r>
            <a:r>
              <a:rPr lang="es-ES_tradnl" sz="1600" dirty="0" smtClean="0"/>
              <a:t> </a:t>
            </a: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OBJETIVOS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400" dirty="0" smtClean="0"/>
              <a:t>REALIZAR PRACTICAS SOBRE LA APLICACION DE LOS PRINCIPALES PROBLEMAS TRIBUTARIOS QUE SE PRESENTAN EN LA REALIDAD EN LAS EMPRESAS.</a:t>
            </a:r>
          </a:p>
          <a:p>
            <a:pPr algn="just" eaLnBrk="1" hangingPunct="1"/>
            <a:r>
              <a:rPr lang="en-US" sz="2400" dirty="0" smtClean="0"/>
              <a:t>REALIZAR LA APLICACION PRACTICA DE LOS PRINCIPALES IMPUESTOS EN BOLIVIA IVA, IT, IUE, RC-IVA</a:t>
            </a:r>
          </a:p>
          <a:p>
            <a:pPr algn="just" eaLnBrk="1" hangingPunct="1"/>
            <a:r>
              <a:rPr lang="en-US" sz="2400" dirty="0" smtClean="0"/>
              <a:t>UTILIZAR LAS HERRAMIENTAS TECNOLOGICAS PARA LA DECLARACION DE LOS IMPUESTOS.</a:t>
            </a:r>
          </a:p>
          <a:p>
            <a:pPr algn="just" eaLnBrk="1" hangingPunct="1"/>
            <a:r>
              <a:rPr lang="en-US" sz="2400" dirty="0" smtClean="0"/>
              <a:t>PRACTICAR LA LIQUIDACION Y FORMAS DE PAGO DE LOS PRINCIPALES IMPUESTOS, PAGOS PARCIALES, PAGO CON VALORES, COMPENSACIONES.</a:t>
            </a:r>
          </a:p>
          <a:p>
            <a:pPr algn="just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CONTENIDO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lvl="0"/>
            <a:r>
              <a:rPr lang="es-ES_tradnl" sz="7200" dirty="0" smtClean="0"/>
              <a:t>Sistema Tributario Boliviano</a:t>
            </a:r>
            <a:endParaRPr lang="en-US" sz="7200" dirty="0" smtClean="0"/>
          </a:p>
          <a:p>
            <a:pPr lvl="0"/>
            <a:r>
              <a:rPr lang="es-ES_tradnl" sz="7200" dirty="0" smtClean="0"/>
              <a:t>Impuesto al Valor Agregado IVA, aplicación práctica, exportaciones, Formulario 200, F-210, Boletas de Pago 1000 y 2000</a:t>
            </a:r>
            <a:endParaRPr lang="en-US" sz="7200" dirty="0" smtClean="0"/>
          </a:p>
          <a:p>
            <a:pPr lvl="0"/>
            <a:r>
              <a:rPr lang="es-ES_tradnl" sz="7200" dirty="0" smtClean="0"/>
              <a:t>Impuestos Complementario al Valor agregado RC-IVA, preparación de Planilla tributaria, aplicación práctica F-608, F-610, F-110</a:t>
            </a:r>
            <a:endParaRPr lang="en-US" sz="7200" dirty="0" smtClean="0"/>
          </a:p>
          <a:p>
            <a:pPr lvl="0"/>
            <a:r>
              <a:rPr lang="es-ES_tradnl" sz="7200" dirty="0" smtClean="0"/>
              <a:t>Impuesto a las Transacciones IT, aplicación práctica, Impuesto Municipal de Transferencia, Transmisión Gratuita de Bienes, Formularios</a:t>
            </a:r>
            <a:endParaRPr lang="en-US" sz="7200" dirty="0" smtClean="0"/>
          </a:p>
          <a:p>
            <a:pPr lvl="0"/>
            <a:r>
              <a:rPr lang="es-ES_tradnl" sz="7200" dirty="0" smtClean="0"/>
              <a:t>Impuesto a las Utilidades de las Empresas IUE, Profesionales Liberales u oficios, Obligados a llevar Registros Contables, No Obligados a llevar registros Contables, Compensación IUE-IT.</a:t>
            </a:r>
            <a:endParaRPr lang="en-US" sz="7200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72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7200" dirty="0" smtClean="0"/>
              <a:t> </a:t>
            </a:r>
            <a:endParaRPr lang="en-US" sz="72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7200" b="1" dirty="0" smtClean="0"/>
              <a:t>Padrón Nacional de Contribuyente Biométrico Digital, PBD-11</a:t>
            </a:r>
            <a:endParaRPr lang="en-US" sz="72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7200" dirty="0" smtClean="0"/>
              <a:t> </a:t>
            </a:r>
            <a:endParaRPr lang="en-US" sz="72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7200" dirty="0" smtClean="0"/>
              <a:t>Marco Normativo</a:t>
            </a:r>
            <a:endParaRPr lang="en-US" sz="72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7200" dirty="0" smtClean="0"/>
              <a:t>Inscripción </a:t>
            </a:r>
            <a:endParaRPr lang="en-US" sz="72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7200" dirty="0" smtClean="0"/>
              <a:t>Modificaciones</a:t>
            </a:r>
            <a:endParaRPr lang="en-US" sz="72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7200" dirty="0" smtClean="0"/>
              <a:t>Requisitos</a:t>
            </a:r>
            <a:endParaRPr lang="en-US" sz="72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CONTENIDO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214938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5500" b="1" dirty="0" smtClean="0"/>
              <a:t>Oficina Virtual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5500" b="1" dirty="0" smtClean="0"/>
              <a:t> 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Marco Normativo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Acceso a la oficina virtual (SIN): Disposiciones Generales. 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Activación de la Tarjeta MASI. 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Servicios de la oficina virtual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Ejercicios en Laboratorio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5500" dirty="0" smtClean="0"/>
              <a:t> 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5500" b="1" dirty="0" smtClean="0"/>
              <a:t>Declaraciones Juradas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Normativa legal vigente e impuestos y formularios. 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Llenado de formularios. 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Consulta o modificación, tanto formularios manuales, en software Da Vinci y en la oficina virtual. 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Envió de la declaración jurada. 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Objetivos, impresión y utilidad del número de trámite. 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Certificación del formulario. 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Ejercicios en Clases y Laboratorio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CONTENIDO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 b="1" dirty="0" smtClean="0"/>
              <a:t>BANCARIZACION</a:t>
            </a:r>
          </a:p>
          <a:p>
            <a:pPr eaLnBrk="1" hangingPunct="1"/>
            <a:r>
              <a:rPr lang="en-US" sz="1800" b="1" dirty="0" err="1" smtClean="0"/>
              <a:t>Definiciones</a:t>
            </a:r>
            <a:endParaRPr lang="en-US" sz="1800" b="1" dirty="0" smtClean="0"/>
          </a:p>
          <a:p>
            <a:pPr eaLnBrk="1" hangingPunct="1"/>
            <a:r>
              <a:rPr lang="es-ES_tradnl" sz="1800" b="1" dirty="0" smtClean="0"/>
              <a:t>Medios Fehacientes de pago</a:t>
            </a:r>
            <a:endParaRPr lang="en-US" sz="1800" b="1" dirty="0" smtClean="0"/>
          </a:p>
          <a:p>
            <a:pPr eaLnBrk="1" hangingPunct="1"/>
            <a:r>
              <a:rPr lang="es-ES_tradnl" sz="1800" dirty="0" smtClean="0"/>
              <a:t>Formas y medios de pago</a:t>
            </a:r>
            <a:endParaRPr lang="en-US" sz="1800" b="1" dirty="0" smtClean="0"/>
          </a:p>
          <a:p>
            <a:pPr eaLnBrk="1" hangingPunct="1"/>
            <a:r>
              <a:rPr lang="es-ES_tradnl" sz="1800" b="1" dirty="0" smtClean="0"/>
              <a:t>Formato de Libros Auxiliares</a:t>
            </a:r>
            <a:endParaRPr lang="en-US" sz="1800" b="1" dirty="0" smtClean="0"/>
          </a:p>
          <a:p>
            <a:pPr eaLnBrk="1" hangingPunct="1"/>
            <a:r>
              <a:rPr lang="es-ES_tradnl" sz="1800" dirty="0" smtClean="0"/>
              <a:t>Ejercicio prácticos en Clases y Laboratorio</a:t>
            </a:r>
            <a:endParaRPr lang="en-US" sz="1800" b="1" dirty="0" smtClean="0"/>
          </a:p>
          <a:p>
            <a:pPr eaLnBrk="1" hangingPunct="1">
              <a:buFont typeface="Arial" charset="0"/>
              <a:buNone/>
            </a:pPr>
            <a:endParaRPr lang="en-US" sz="1800" b="1" dirty="0" smtClean="0"/>
          </a:p>
          <a:p>
            <a:pPr eaLnBrk="1" hangingPunct="1"/>
            <a:r>
              <a:rPr lang="es-ES_tradnl" sz="1800" b="1" dirty="0" smtClean="0"/>
              <a:t>RC-IVA DA VINCI</a:t>
            </a:r>
            <a:endParaRPr lang="en-US" sz="1800" b="1" dirty="0" smtClean="0"/>
          </a:p>
          <a:p>
            <a:pPr eaLnBrk="1" hangingPunct="1"/>
            <a:r>
              <a:rPr lang="es-ES_tradnl" sz="1800" dirty="0" smtClean="0"/>
              <a:t>Normativa Vigente</a:t>
            </a:r>
            <a:endParaRPr lang="en-US" sz="1800" b="1" dirty="0" smtClean="0"/>
          </a:p>
          <a:p>
            <a:pPr eaLnBrk="1" hangingPunct="1"/>
            <a:r>
              <a:rPr lang="es-ES_tradnl" sz="1800" dirty="0" smtClean="0"/>
              <a:t>Elaboración en Excel del RC-IVA DA-VINCI</a:t>
            </a:r>
            <a:endParaRPr lang="en-US" sz="1800" b="1" dirty="0" smtClean="0"/>
          </a:p>
          <a:p>
            <a:pPr eaLnBrk="1" hangingPunct="1"/>
            <a:r>
              <a:rPr lang="es-ES_tradnl" sz="1800" dirty="0" smtClean="0"/>
              <a:t>Transformación a archivo en formato TXT</a:t>
            </a:r>
            <a:endParaRPr lang="en-US" sz="1800" b="1" dirty="0" smtClean="0"/>
          </a:p>
          <a:p>
            <a:pPr eaLnBrk="1" hangingPunct="1"/>
            <a:r>
              <a:rPr lang="es-ES_tradnl" sz="1800" dirty="0" smtClean="0"/>
              <a:t>Consolidación y Envío</a:t>
            </a:r>
            <a:endParaRPr lang="en-US" sz="1800" b="1" dirty="0" smtClean="0"/>
          </a:p>
          <a:p>
            <a:pPr eaLnBrk="1" hangingPunct="1"/>
            <a:r>
              <a:rPr lang="es-ES_tradnl" sz="1800" dirty="0" smtClean="0"/>
              <a:t>Ejercicio en Laboratorio</a:t>
            </a:r>
            <a:endParaRPr lang="en-US" sz="1800" b="1" dirty="0" smtClean="0"/>
          </a:p>
          <a:p>
            <a:pPr eaLnBrk="1" hangingPunct="1"/>
            <a:r>
              <a:rPr lang="es-ES_tradnl" sz="1800" b="1" dirty="0" smtClean="0"/>
              <a:t> </a:t>
            </a:r>
            <a:endParaRPr lang="en-US" sz="1800" b="1" dirty="0" smtClean="0"/>
          </a:p>
          <a:p>
            <a:pPr eaLnBrk="1" hangingPunct="1">
              <a:buFont typeface="Arial" charset="0"/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CONTENIDO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b="1" dirty="0" smtClean="0"/>
              <a:t>Libro de Compras y Ventas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 smtClean="0"/>
              <a:t>Software Da Vinci: LCV (Libro de compras y ventas IVA). 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 smtClean="0"/>
              <a:t>Elaboración en Excel del LVC. Transformación a archivos en formato TXT. 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 smtClean="0"/>
              <a:t>Proceso de captura en el software Da Vinci. 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 smtClean="0"/>
              <a:t>Obtención y envío del archivo consolidado LCV. 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 smtClean="0"/>
              <a:t>Ejercicio en Laboratorio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_tradn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b="1" dirty="0" smtClean="0"/>
              <a:t>Nuevo Sistema de Facturación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 smtClean="0"/>
              <a:t> Definiciones generales, normativa legal vigente. 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 smtClean="0"/>
              <a:t>Portal Newton. 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 smtClean="0"/>
              <a:t>Nuevo sistema de facturación NFS-07.  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 smtClean="0"/>
              <a:t> 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CONTENIDO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s-ES_tradnl" sz="1800" b="1" dirty="0" smtClean="0"/>
          </a:p>
          <a:p>
            <a:pPr eaLnBrk="1" hangingPunct="1">
              <a:buFont typeface="Arial" charset="0"/>
              <a:buNone/>
            </a:pPr>
            <a:r>
              <a:rPr lang="es-ES_tradnl" sz="1800" b="1" dirty="0" smtClean="0"/>
              <a:t>FACILITO (IUE)</a:t>
            </a:r>
          </a:p>
          <a:p>
            <a:pPr eaLnBrk="1" hangingPunct="1">
              <a:buFont typeface="Arial" charset="0"/>
              <a:buNone/>
            </a:pPr>
            <a:r>
              <a:rPr lang="es-ES_tradnl" sz="1800" b="1" dirty="0" smtClean="0"/>
              <a:t>Alcance</a:t>
            </a:r>
          </a:p>
          <a:p>
            <a:pPr eaLnBrk="1" hangingPunct="1">
              <a:buFont typeface="Arial" charset="0"/>
              <a:buNone/>
            </a:pPr>
            <a:r>
              <a:rPr lang="es-ES_tradnl" sz="1800" b="1" dirty="0" smtClean="0"/>
              <a:t>Estados Financieros</a:t>
            </a:r>
          </a:p>
          <a:p>
            <a:pPr eaLnBrk="1" hangingPunct="1">
              <a:buFont typeface="Arial" charset="0"/>
              <a:buNone/>
            </a:pPr>
            <a:r>
              <a:rPr lang="es-ES_tradnl" sz="1800" b="1" dirty="0" smtClean="0"/>
              <a:t>Consideraciones previas</a:t>
            </a:r>
          </a:p>
          <a:p>
            <a:pPr eaLnBrk="1" hangingPunct="1">
              <a:buFont typeface="Arial" charset="0"/>
              <a:buNone/>
            </a:pPr>
            <a:r>
              <a:rPr lang="es-ES_tradnl" sz="1800" b="1" dirty="0" smtClean="0"/>
              <a:t>Llenado de la aplicación Facilito</a:t>
            </a:r>
          </a:p>
          <a:p>
            <a:pPr eaLnBrk="1" hangingPunct="1">
              <a:buFont typeface="Arial" charset="0"/>
              <a:buNone/>
            </a:pPr>
            <a:r>
              <a:rPr lang="es-ES_tradnl" sz="1800" b="1" dirty="0" smtClean="0"/>
              <a:t>Envío de información  mediante la Oficina Virtual</a:t>
            </a:r>
          </a:p>
          <a:p>
            <a:pPr eaLnBrk="1" hangingPunct="1">
              <a:buFont typeface="Arial" charset="0"/>
              <a:buNone/>
            </a:pPr>
            <a:endParaRPr lang="es-ES_tradnl" sz="1800" b="1" dirty="0" smtClean="0"/>
          </a:p>
          <a:p>
            <a:pPr eaLnBrk="1" hangingPunct="1">
              <a:buFont typeface="Arial" charset="0"/>
              <a:buNone/>
            </a:pPr>
            <a:r>
              <a:rPr lang="es-ES_tradnl" sz="1800" b="1" dirty="0" smtClean="0"/>
              <a:t>Otros Sistemas informáticos del SIN</a:t>
            </a:r>
            <a:endParaRPr lang="en-US" sz="1800" dirty="0" smtClean="0"/>
          </a:p>
          <a:p>
            <a:pPr eaLnBrk="1" hangingPunct="1"/>
            <a:r>
              <a:rPr lang="es-ES_tradnl" sz="1800" dirty="0" smtClean="0"/>
              <a:t>Devolución Impositiva</a:t>
            </a:r>
            <a:endParaRPr lang="en-US" sz="1800" dirty="0" smtClean="0"/>
          </a:p>
          <a:p>
            <a:pPr eaLnBrk="1" hangingPunct="1"/>
            <a:r>
              <a:rPr lang="es-ES_tradnl" sz="1800" dirty="0" smtClean="0"/>
              <a:t>Pagina WEB del SIN</a:t>
            </a:r>
            <a:endParaRPr lang="en-US" sz="1800" dirty="0" smtClean="0"/>
          </a:p>
          <a:p>
            <a:pPr eaLnBrk="1" hangingPunct="1"/>
            <a:r>
              <a:rPr lang="es-ES_tradnl" sz="1800" dirty="0" smtClean="0"/>
              <a:t>Ejercicio en Laboratorio.</a:t>
            </a:r>
            <a:endParaRPr lang="en-US" sz="1800" b="1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s-ES_tradnl" sz="2400" b="1" dirty="0" smtClean="0"/>
              <a:t>UNIDADES PROGRAMADAS	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s-ES_tradnl" sz="2400" dirty="0" smtClean="0"/>
              <a:t>UNIDAD1	: Sistema Tributario</a:t>
            </a:r>
            <a:endParaRPr lang="en-US" sz="2400" dirty="0" smtClean="0"/>
          </a:p>
          <a:p>
            <a:r>
              <a:rPr lang="es-ES_tradnl" sz="2400" dirty="0" smtClean="0"/>
              <a:t>UNIDAD 2	: Impuesto al Valor Agregado IVA </a:t>
            </a:r>
            <a:endParaRPr lang="en-US" sz="2400" dirty="0" smtClean="0"/>
          </a:p>
          <a:p>
            <a:r>
              <a:rPr lang="es-ES_tradnl" sz="2400" dirty="0" smtClean="0"/>
              <a:t>UNIDAD 3	: Impuestos Complementario al Valor agregado RC-IVA </a:t>
            </a:r>
            <a:endParaRPr lang="en-US" sz="2400" dirty="0" smtClean="0"/>
          </a:p>
          <a:p>
            <a:r>
              <a:rPr lang="es-ES_tradnl" sz="2400" dirty="0" smtClean="0"/>
              <a:t>UNIDAD 4	: Impuesto a las Transacciones IT </a:t>
            </a:r>
            <a:endParaRPr lang="en-US" sz="2400" dirty="0" smtClean="0"/>
          </a:p>
          <a:p>
            <a:r>
              <a:rPr lang="es-ES_tradnl" sz="2400" dirty="0" smtClean="0"/>
              <a:t>UNIDAD 5	: Impuesto a las Utilidades de las Empresas IUE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CONTENIDO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/>
          <a:lstStyle/>
          <a:p>
            <a:r>
              <a:rPr lang="es-ES_tradnl" sz="2400" dirty="0" smtClean="0"/>
              <a:t>La ponderación será de la siguiente manera:</a:t>
            </a:r>
            <a:endParaRPr lang="en-US" sz="2400" dirty="0" smtClean="0"/>
          </a:p>
          <a:p>
            <a:r>
              <a:rPr lang="es-ES_tradnl" sz="2400" dirty="0" smtClean="0"/>
              <a:t> </a:t>
            </a:r>
            <a:endParaRPr lang="en-US" sz="2400" dirty="0" smtClean="0"/>
          </a:p>
          <a:p>
            <a:r>
              <a:rPr lang="es-ES_tradnl" sz="2400" dirty="0" smtClean="0"/>
              <a:t>Examen Teórico</a:t>
            </a:r>
            <a:r>
              <a:rPr lang="en-US" sz="2400" dirty="0" smtClean="0"/>
              <a:t>			</a:t>
            </a:r>
            <a:r>
              <a:rPr lang="es-ES_tradnl" sz="2400" dirty="0" smtClean="0"/>
              <a:t>20%</a:t>
            </a:r>
            <a:endParaRPr lang="en-US" sz="2400" dirty="0" smtClean="0"/>
          </a:p>
          <a:p>
            <a:r>
              <a:rPr lang="es-ES_tradnl" sz="2400" dirty="0" smtClean="0"/>
              <a:t>Foros y Debates</a:t>
            </a:r>
            <a:r>
              <a:rPr lang="en-US" sz="2400" dirty="0" smtClean="0"/>
              <a:t>			</a:t>
            </a:r>
            <a:r>
              <a:rPr lang="es-ES_tradnl" sz="2400" dirty="0" smtClean="0"/>
              <a:t>10%</a:t>
            </a:r>
            <a:endParaRPr lang="en-US" sz="2400" dirty="0" smtClean="0"/>
          </a:p>
          <a:p>
            <a:r>
              <a:rPr lang="es-ES_tradnl" sz="2400" dirty="0" smtClean="0"/>
              <a:t>Trabajos Prácticos </a:t>
            </a:r>
            <a:r>
              <a:rPr lang="en-US" sz="2400" dirty="0" smtClean="0"/>
              <a:t>			</a:t>
            </a:r>
            <a:r>
              <a:rPr lang="es-ES_tradnl" sz="2400" dirty="0" smtClean="0"/>
              <a:t>70%</a:t>
            </a:r>
          </a:p>
          <a:p>
            <a:pPr>
              <a:buNone/>
            </a:pPr>
            <a:r>
              <a:rPr lang="es-ES" sz="2400" dirty="0" smtClean="0"/>
              <a:t>El horario establecido para el módulo</a:t>
            </a:r>
          </a:p>
          <a:p>
            <a:pPr>
              <a:buNone/>
            </a:pPr>
            <a:r>
              <a:rPr lang="es-ES" sz="2400" b="1" dirty="0" smtClean="0"/>
              <a:t> sábados de </a:t>
            </a:r>
            <a:r>
              <a:rPr lang="es-ES" sz="2400" b="1" dirty="0" smtClean="0"/>
              <a:t>07:45 </a:t>
            </a:r>
            <a:r>
              <a:rPr lang="es-ES" sz="2400" b="1" dirty="0" smtClean="0"/>
              <a:t>a 12:15 - </a:t>
            </a:r>
            <a:r>
              <a:rPr lang="es-ES" sz="2400" b="1" dirty="0" smtClean="0"/>
              <a:t>14</a:t>
            </a:r>
            <a:r>
              <a:rPr lang="es-ES" sz="2400" b="1" dirty="0" smtClean="0"/>
              <a:t>:45 </a:t>
            </a:r>
            <a:r>
              <a:rPr lang="es-ES" sz="2400" b="1" dirty="0" smtClean="0"/>
              <a:t>a </a:t>
            </a:r>
            <a:r>
              <a:rPr lang="es-ES" sz="2400" b="1" dirty="0" smtClean="0"/>
              <a:t>20</a:t>
            </a:r>
            <a:r>
              <a:rPr lang="es-ES" sz="2400" b="1" dirty="0" smtClean="0"/>
              <a:t>:00  </a:t>
            </a:r>
            <a:endParaRPr lang="es-ES" sz="2400" b="1" dirty="0" smtClean="0"/>
          </a:p>
          <a:p>
            <a:pPr>
              <a:buNone/>
            </a:pPr>
            <a:r>
              <a:rPr lang="es-ES" sz="2400" b="1" dirty="0" smtClean="0"/>
              <a:t>domingos </a:t>
            </a:r>
            <a:r>
              <a:rPr lang="es-ES" sz="2400" b="1" smtClean="0"/>
              <a:t>de </a:t>
            </a:r>
            <a:r>
              <a:rPr lang="es-ES" sz="2400" b="1" smtClean="0"/>
              <a:t>07:45 </a:t>
            </a:r>
            <a:r>
              <a:rPr lang="es-ES" sz="2400" b="1" dirty="0" smtClean="0"/>
              <a:t>a 13:00. </a:t>
            </a:r>
            <a:endParaRPr lang="en-US" sz="2400" dirty="0" smtClean="0"/>
          </a:p>
          <a:p>
            <a:pPr>
              <a:buNone/>
            </a:pPr>
            <a:r>
              <a:rPr lang="es-ES" sz="2400" dirty="0" smtClean="0"/>
              <a:t>La nota mínima de aprobación es de 64 puntos sobre 100 </a:t>
            </a:r>
          </a:p>
          <a:p>
            <a:pPr>
              <a:buNone/>
            </a:pPr>
            <a:r>
              <a:rPr lang="es-ES" sz="2400" dirty="0" smtClean="0"/>
              <a:t> </a:t>
            </a:r>
            <a:r>
              <a:rPr lang="es-ES" sz="2400" b="1" dirty="0" smtClean="0"/>
              <a:t>La participación en clases y asistencia, es de carácter</a:t>
            </a:r>
          </a:p>
          <a:p>
            <a:pPr>
              <a:buNone/>
            </a:pPr>
            <a:r>
              <a:rPr lang="es-ES" sz="2400" b="1" dirty="0" smtClean="0"/>
              <a:t>obligatorio, debiendo cumplir un mínimo de 75% de asistencia</a:t>
            </a:r>
          </a:p>
          <a:p>
            <a:pPr>
              <a:buNone/>
            </a:pPr>
            <a:r>
              <a:rPr lang="es-ES" sz="2400" b="1" dirty="0" smtClean="0"/>
              <a:t>para aprobar la materia.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395</Words>
  <Application>Microsoft Office PowerPoint</Application>
  <PresentationFormat>Presentación en pantalla (4:3)</PresentationFormat>
  <Paragraphs>122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Office Theme</vt:lpstr>
      <vt:lpstr>UNIVERSIDAD AUTONOMA GEBRIEL RENE MORENO FACULTAD INTEGRAL DEL CHACO UNIDAD DE POSTGRADO </vt:lpstr>
      <vt:lpstr>OBJETIVOS</vt:lpstr>
      <vt:lpstr>CONTENIDO</vt:lpstr>
      <vt:lpstr>CONTENIDO</vt:lpstr>
      <vt:lpstr>CONTENIDO</vt:lpstr>
      <vt:lpstr>CONTENIDO</vt:lpstr>
      <vt:lpstr>CONTENIDO</vt:lpstr>
      <vt:lpstr>CONTENIDO</vt:lpstr>
      <vt:lpstr>EVALUACION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5750</dc:creator>
  <cp:lastModifiedBy>5750</cp:lastModifiedBy>
  <cp:revision>21</cp:revision>
  <dcterms:created xsi:type="dcterms:W3CDTF">2013-03-13T10:26:39Z</dcterms:created>
  <dcterms:modified xsi:type="dcterms:W3CDTF">2014-11-22T14:02:47Z</dcterms:modified>
</cp:coreProperties>
</file>