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2" r:id="rId4"/>
    <p:sldId id="257" r:id="rId5"/>
    <p:sldId id="259" r:id="rId6"/>
    <p:sldId id="271" r:id="rId7"/>
    <p:sldId id="272" r:id="rId8"/>
    <p:sldId id="267" r:id="rId9"/>
    <p:sldId id="260" r:id="rId10"/>
    <p:sldId id="268" r:id="rId11"/>
    <p:sldId id="269" r:id="rId12"/>
    <p:sldId id="264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8.9763854188649642E-2"/>
                  <c:y val="7.3310015262667796E-2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tx1"/>
                      </a:solidFill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6485251950952373"/>
                  <c:y val="3.2617515103403528E-2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tx1"/>
                      </a:solidFill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4938735512141749"/>
                  <c:y val="-0.25565407264511075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tx1"/>
                      </a:solidFill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Hoja1!$G$4:$G$7</c:f>
              <c:strCache>
                <c:ptCount val="4"/>
                <c:pt idx="0">
                  <c:v>Regalias y participaciones</c:v>
                </c:pt>
                <c:pt idx="1">
                  <c:v>Tesoro General de la Nacion</c:v>
                </c:pt>
                <c:pt idx="2">
                  <c:v>Calidad de participacion YPFB</c:v>
                </c:pt>
                <c:pt idx="3">
                  <c:v>Empresas Transnacionales</c:v>
                </c:pt>
              </c:strCache>
            </c:strRef>
          </c:cat>
          <c:val>
            <c:numRef>
              <c:f>Hoja1!$H$4:$H$7</c:f>
              <c:numCache>
                <c:formatCode>0%</c:formatCode>
                <c:ptCount val="4"/>
                <c:pt idx="0">
                  <c:v>0.12</c:v>
                </c:pt>
                <c:pt idx="1">
                  <c:v>0.19</c:v>
                </c:pt>
                <c:pt idx="2">
                  <c:v>0.19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777340332458433E-2"/>
          <c:y val="0.86265820939049287"/>
          <c:w val="0.9798897637795273"/>
          <c:h val="0.10956401283172937"/>
        </c:manualLayout>
      </c:layout>
      <c:overlay val="0"/>
      <c:txPr>
        <a:bodyPr/>
        <a:lstStyle/>
        <a:p>
          <a:pPr>
            <a:defRPr sz="1800"/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111111111111108E-2"/>
          <c:y val="0.15740740740740741"/>
          <c:w val="0.93888888888888888"/>
          <c:h val="0.62616324001166523"/>
        </c:manualLayout>
      </c:layout>
      <c:pie3DChart>
        <c:varyColors val="1"/>
        <c:ser>
          <c:idx val="0"/>
          <c:order val="0"/>
          <c:explosion val="8"/>
          <c:dPt>
            <c:idx val="2"/>
            <c:bubble3D val="0"/>
            <c:explosion val="3"/>
          </c:dPt>
          <c:dLbls>
            <c:dLbl>
              <c:idx val="0"/>
              <c:layout>
                <c:manualLayout>
                  <c:x val="-0.14901217968361757"/>
                  <c:y val="7.07947326667796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4066719691674492"/>
                  <c:y val="-0.2213199244441886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4317403450298236"/>
                  <c:y val="-5.61701833069633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Hoja1!$K$5:$K$7</c:f>
              <c:strCache>
                <c:ptCount val="3"/>
                <c:pt idx="0">
                  <c:v>Impuesto Directo a los Hidrocarburos</c:v>
                </c:pt>
                <c:pt idx="1">
                  <c:v>Regalias</c:v>
                </c:pt>
                <c:pt idx="2">
                  <c:v>Empresas Transnacionales</c:v>
                </c:pt>
              </c:strCache>
            </c:strRef>
          </c:cat>
          <c:val>
            <c:numRef>
              <c:f>Hoja1!$L$5:$L$7</c:f>
              <c:numCache>
                <c:formatCode>0%</c:formatCode>
                <c:ptCount val="3"/>
                <c:pt idx="0">
                  <c:v>0.32</c:v>
                </c:pt>
                <c:pt idx="1">
                  <c:v>0.18</c:v>
                </c:pt>
                <c:pt idx="2">
                  <c:v>0.5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4.430227471566065E-3"/>
          <c:y val="0.87153361038203558"/>
          <c:w val="0.97447287839020125"/>
          <c:h val="0.10068861184018663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0925925925925923E-2"/>
          <c:w val="0.98611111111111116"/>
          <c:h val="0.9343828375619713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Hoja1!$P$9</c:f>
              <c:strCache>
                <c:ptCount val="1"/>
                <c:pt idx="0">
                  <c:v>Regalia Nacional Compensatoria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Lit>
              <c:ptCount val="1"/>
              <c:pt idx="0">
                <c:v>Porcentaje</c:v>
              </c:pt>
            </c:strLit>
          </c:cat>
          <c:val>
            <c:numRef>
              <c:f>Hoja1!$Q$9</c:f>
              <c:numCache>
                <c:formatCode>0%</c:formatCode>
                <c:ptCount val="1"/>
                <c:pt idx="0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Hoja1!$P$8</c:f>
              <c:strCache>
                <c:ptCount val="1"/>
                <c:pt idx="0">
                  <c:v>Regalia Departamental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Lit>
              <c:ptCount val="1"/>
              <c:pt idx="0">
                <c:v>Porcentaje</c:v>
              </c:pt>
            </c:strLit>
          </c:cat>
          <c:val>
            <c:numRef>
              <c:f>Hoja1!$Q$8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Hoja1!$P$10</c:f>
              <c:strCache>
                <c:ptCount val="1"/>
                <c:pt idx="0">
                  <c:v>Participacion a Favor del Tesoro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Lit>
              <c:ptCount val="1"/>
              <c:pt idx="0">
                <c:v>Porcentaje</c:v>
              </c:pt>
            </c:strLit>
          </c:cat>
          <c:val>
            <c:numRef>
              <c:f>Hoja1!$Q$10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5"/>
        <c:gapDepth val="245"/>
        <c:shape val="box"/>
        <c:axId val="-94528976"/>
        <c:axId val="-94528432"/>
        <c:axId val="0"/>
      </c:bar3DChart>
      <c:catAx>
        <c:axId val="-9452897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94528432"/>
        <c:crosses val="autoZero"/>
        <c:auto val="1"/>
        <c:lblAlgn val="ctr"/>
        <c:lblOffset val="100"/>
        <c:noMultiLvlLbl val="0"/>
      </c:catAx>
      <c:valAx>
        <c:axId val="-945284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-94528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1"/>
          <c:dLbls>
            <c:dLbl>
              <c:idx val="0"/>
              <c:layout>
                <c:manualLayout>
                  <c:x val="-0.14097163026495194"/>
                  <c:y val="6.542647688525532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0850831146106736"/>
                  <c:y val="-0.1907637066200058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2904418197725234E-2"/>
                  <c:y val="-0.27559018664333623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Hoja1!$V$6:$V$9</c:f>
              <c:strCache>
                <c:ptCount val="4"/>
                <c:pt idx="0">
                  <c:v>Departamento Productores</c:v>
                </c:pt>
                <c:pt idx="1">
                  <c:v>Departamento No productores</c:v>
                </c:pt>
                <c:pt idx="2">
                  <c:v>Fondo Compensatorio</c:v>
                </c:pt>
                <c:pt idx="3">
                  <c:v>TGN</c:v>
                </c:pt>
              </c:strCache>
            </c:strRef>
          </c:cat>
          <c:val>
            <c:numRef>
              <c:f>Hoja1!$W$6:$W$9</c:f>
              <c:numCache>
                <c:formatCode>0%</c:formatCode>
                <c:ptCount val="4"/>
                <c:pt idx="0">
                  <c:v>0.125</c:v>
                </c:pt>
                <c:pt idx="1">
                  <c:v>0.3125</c:v>
                </c:pt>
                <c:pt idx="2">
                  <c:v>0.14419999999999999</c:v>
                </c:pt>
                <c:pt idx="3">
                  <c:v>0.41830000000000001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5205AB-CD3B-4CCE-91B8-8C2A7D70425F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BO"/>
        </a:p>
      </dgm:t>
    </dgm:pt>
    <dgm:pt modelId="{F08C7097-B4F5-4751-BD77-7371E7CE0E0A}">
      <dgm:prSet phldrT="[Text]"/>
      <dgm:spPr/>
      <dgm:t>
        <a:bodyPr/>
        <a:lstStyle/>
        <a:p>
          <a:r>
            <a:rPr lang="es-BO" dirty="0" smtClean="0"/>
            <a:t>Precios del Petróleo</a:t>
          </a:r>
          <a:endParaRPr lang="es-BO" dirty="0"/>
        </a:p>
      </dgm:t>
    </dgm:pt>
    <dgm:pt modelId="{85DE49BD-3ED9-43E3-B596-46F4A9F83999}" type="parTrans" cxnId="{FC172691-D5E1-435A-B98C-34232077992B}">
      <dgm:prSet/>
      <dgm:spPr/>
      <dgm:t>
        <a:bodyPr/>
        <a:lstStyle/>
        <a:p>
          <a:endParaRPr lang="es-BO"/>
        </a:p>
      </dgm:t>
    </dgm:pt>
    <dgm:pt modelId="{9BCB328E-C083-4CA1-A428-5C6A7C36083D}" type="sibTrans" cxnId="{FC172691-D5E1-435A-B98C-34232077992B}">
      <dgm:prSet/>
      <dgm:spPr/>
      <dgm:t>
        <a:bodyPr/>
        <a:lstStyle/>
        <a:p>
          <a:endParaRPr lang="es-BO"/>
        </a:p>
      </dgm:t>
    </dgm:pt>
    <dgm:pt modelId="{1C2FB3FB-73FA-4EE1-9CD6-72568C56D68E}">
      <dgm:prSet phldrT="[Text]"/>
      <dgm:spPr/>
      <dgm:t>
        <a:bodyPr/>
        <a:lstStyle/>
        <a:p>
          <a:pPr algn="just"/>
          <a:r>
            <a:rPr lang="es-BO" dirty="0" smtClean="0"/>
            <a:t>Para la venta en el mercado interno, el precio se basará en los precios reales de venta del mercado interno.</a:t>
          </a:r>
          <a:endParaRPr lang="es-BO" dirty="0"/>
        </a:p>
      </dgm:t>
    </dgm:pt>
    <dgm:pt modelId="{1C4DC55B-EA03-404A-A944-C3C9DDDE0CC4}" type="parTrans" cxnId="{C30229E1-54B1-4FC7-B709-B1B3A15F059F}">
      <dgm:prSet/>
      <dgm:spPr/>
      <dgm:t>
        <a:bodyPr/>
        <a:lstStyle/>
        <a:p>
          <a:endParaRPr lang="es-BO"/>
        </a:p>
      </dgm:t>
    </dgm:pt>
    <dgm:pt modelId="{12D4558A-20AD-4B7F-A529-CBAA0BC957A8}" type="sibTrans" cxnId="{C30229E1-54B1-4FC7-B709-B1B3A15F059F}">
      <dgm:prSet/>
      <dgm:spPr/>
      <dgm:t>
        <a:bodyPr/>
        <a:lstStyle/>
        <a:p>
          <a:endParaRPr lang="es-BO"/>
        </a:p>
      </dgm:t>
    </dgm:pt>
    <dgm:pt modelId="{507CDBE1-BA6A-43DF-8BB1-3F00B8668371}">
      <dgm:prSet phldrT="[Text]"/>
      <dgm:spPr/>
      <dgm:t>
        <a:bodyPr/>
        <a:lstStyle/>
        <a:p>
          <a:pPr algn="just"/>
          <a:r>
            <a:rPr lang="es-BO" dirty="0" smtClean="0"/>
            <a:t>Para la exportación, el precio real de exportación ajustable por calidad o el precio del WTI, que se publica en el boletín </a:t>
          </a:r>
          <a:r>
            <a:rPr lang="es-BO" dirty="0" err="1" smtClean="0"/>
            <a:t>Platts</a:t>
          </a:r>
          <a:r>
            <a:rPr lang="es-BO" dirty="0" smtClean="0"/>
            <a:t> </a:t>
          </a:r>
          <a:r>
            <a:rPr lang="es-BO" dirty="0" err="1" smtClean="0"/>
            <a:t>Oilgram</a:t>
          </a:r>
          <a:r>
            <a:rPr lang="es-BO" dirty="0" smtClean="0"/>
            <a:t> Price </a:t>
          </a:r>
          <a:r>
            <a:rPr lang="es-BO" dirty="0" err="1" smtClean="0"/>
            <a:t>Report</a:t>
          </a:r>
          <a:r>
            <a:rPr lang="es-BO" dirty="0" smtClean="0"/>
            <a:t>, el que sea mayor</a:t>
          </a:r>
          <a:endParaRPr lang="es-BO" dirty="0"/>
        </a:p>
      </dgm:t>
    </dgm:pt>
    <dgm:pt modelId="{83E36E9D-35E7-4714-8578-558EC69156CE}" type="parTrans" cxnId="{AF7F3099-D9DB-40BA-B956-D236FAE51D78}">
      <dgm:prSet/>
      <dgm:spPr/>
      <dgm:t>
        <a:bodyPr/>
        <a:lstStyle/>
        <a:p>
          <a:endParaRPr lang="es-BO"/>
        </a:p>
      </dgm:t>
    </dgm:pt>
    <dgm:pt modelId="{1FDF1E47-F1D2-4801-ACD4-88270A1C4926}" type="sibTrans" cxnId="{AF7F3099-D9DB-40BA-B956-D236FAE51D78}">
      <dgm:prSet/>
      <dgm:spPr/>
      <dgm:t>
        <a:bodyPr/>
        <a:lstStyle/>
        <a:p>
          <a:endParaRPr lang="es-BO"/>
        </a:p>
      </dgm:t>
    </dgm:pt>
    <dgm:pt modelId="{B3C38856-1FDB-428F-90D3-BDC57BA99BA7}">
      <dgm:prSet phldrT="[Text]"/>
      <dgm:spPr/>
      <dgm:t>
        <a:bodyPr/>
        <a:lstStyle/>
        <a:p>
          <a:r>
            <a:rPr lang="es-BO" dirty="0" smtClean="0"/>
            <a:t>precio del Gas Natural</a:t>
          </a:r>
          <a:endParaRPr lang="es-BO" dirty="0"/>
        </a:p>
      </dgm:t>
    </dgm:pt>
    <dgm:pt modelId="{989C9D74-23C5-4B8D-9A26-504337D497DD}" type="parTrans" cxnId="{59F40EE5-961E-470F-BFAB-BA6894128B66}">
      <dgm:prSet/>
      <dgm:spPr/>
      <dgm:t>
        <a:bodyPr/>
        <a:lstStyle/>
        <a:p>
          <a:endParaRPr lang="es-BO"/>
        </a:p>
      </dgm:t>
    </dgm:pt>
    <dgm:pt modelId="{7E85D4DB-C1A4-4823-92D9-5BC1DFDF3435}" type="sibTrans" cxnId="{59F40EE5-961E-470F-BFAB-BA6894128B66}">
      <dgm:prSet/>
      <dgm:spPr/>
      <dgm:t>
        <a:bodyPr/>
        <a:lstStyle/>
        <a:p>
          <a:endParaRPr lang="es-BO"/>
        </a:p>
      </dgm:t>
    </dgm:pt>
    <dgm:pt modelId="{053269B4-B8A2-4A0E-B056-BEF0CA32124A}">
      <dgm:prSet phldrT="[Text]"/>
      <dgm:spPr/>
      <dgm:t>
        <a:bodyPr/>
        <a:lstStyle/>
        <a:p>
          <a:r>
            <a:rPr lang="es-BO" dirty="0" smtClean="0"/>
            <a:t>El precio efectivamente pagado para las exportaciones.</a:t>
          </a:r>
          <a:endParaRPr lang="es-BO" dirty="0"/>
        </a:p>
      </dgm:t>
    </dgm:pt>
    <dgm:pt modelId="{A45FC81F-CB8F-4D6B-A541-6590A9554CD3}" type="parTrans" cxnId="{59009D75-8836-40B9-BABC-DBF974E393CF}">
      <dgm:prSet/>
      <dgm:spPr/>
      <dgm:t>
        <a:bodyPr/>
        <a:lstStyle/>
        <a:p>
          <a:endParaRPr lang="es-BO"/>
        </a:p>
      </dgm:t>
    </dgm:pt>
    <dgm:pt modelId="{037431A8-128C-44C0-90F7-39CEEDF90AD8}" type="sibTrans" cxnId="{59009D75-8836-40B9-BABC-DBF974E393CF}">
      <dgm:prSet/>
      <dgm:spPr/>
      <dgm:t>
        <a:bodyPr/>
        <a:lstStyle/>
        <a:p>
          <a:endParaRPr lang="es-BO"/>
        </a:p>
      </dgm:t>
    </dgm:pt>
    <dgm:pt modelId="{219BF0B5-5DA4-41B0-BEED-200F07108774}">
      <dgm:prSet phldrT="[Text]"/>
      <dgm:spPr/>
      <dgm:t>
        <a:bodyPr/>
        <a:lstStyle/>
        <a:p>
          <a:r>
            <a:rPr lang="es-BO" dirty="0" smtClean="0"/>
            <a:t>El precio efectivamente pagado en el Mercado Interno</a:t>
          </a:r>
          <a:endParaRPr lang="es-BO" dirty="0"/>
        </a:p>
      </dgm:t>
    </dgm:pt>
    <dgm:pt modelId="{14D681F1-CD4D-4B49-B939-5E7549A23D54}" type="parTrans" cxnId="{F087F8B4-9CEE-4EB8-87C6-482E1B15970A}">
      <dgm:prSet/>
      <dgm:spPr/>
      <dgm:t>
        <a:bodyPr/>
        <a:lstStyle/>
        <a:p>
          <a:endParaRPr lang="es-BO"/>
        </a:p>
      </dgm:t>
    </dgm:pt>
    <dgm:pt modelId="{84D658E9-4AA6-4127-A236-033135CEFD4D}" type="sibTrans" cxnId="{F087F8B4-9CEE-4EB8-87C6-482E1B15970A}">
      <dgm:prSet/>
      <dgm:spPr/>
      <dgm:t>
        <a:bodyPr/>
        <a:lstStyle/>
        <a:p>
          <a:endParaRPr lang="es-BO"/>
        </a:p>
      </dgm:t>
    </dgm:pt>
    <dgm:pt modelId="{E2944B1D-E83F-495C-B205-DC4396A10316}">
      <dgm:prSet phldrT="[Text]"/>
      <dgm:spPr/>
      <dgm:t>
        <a:bodyPr/>
        <a:lstStyle/>
        <a:p>
          <a:r>
            <a:rPr lang="es-BO" dirty="0" smtClean="0"/>
            <a:t>Precio GLP</a:t>
          </a:r>
          <a:endParaRPr lang="es-BO" dirty="0"/>
        </a:p>
      </dgm:t>
    </dgm:pt>
    <dgm:pt modelId="{B02832B3-DA1B-46FD-BAC2-70670D52DA5A}" type="parTrans" cxnId="{DE3B019C-AC7D-41A1-91F4-64746AF767AD}">
      <dgm:prSet/>
      <dgm:spPr/>
      <dgm:t>
        <a:bodyPr/>
        <a:lstStyle/>
        <a:p>
          <a:endParaRPr lang="es-BO"/>
        </a:p>
      </dgm:t>
    </dgm:pt>
    <dgm:pt modelId="{2EB5C7D9-BF9D-46B1-BD52-E418BED23CFA}" type="sibTrans" cxnId="{DE3B019C-AC7D-41A1-91F4-64746AF767AD}">
      <dgm:prSet/>
      <dgm:spPr/>
      <dgm:t>
        <a:bodyPr/>
        <a:lstStyle/>
        <a:p>
          <a:endParaRPr lang="es-BO"/>
        </a:p>
      </dgm:t>
    </dgm:pt>
    <dgm:pt modelId="{E5097B48-B42F-4262-B79D-58AECEA4F042}">
      <dgm:prSet phldrT="[Text]"/>
      <dgm:spPr/>
      <dgm:t>
        <a:bodyPr/>
        <a:lstStyle/>
        <a:p>
          <a:r>
            <a:rPr lang="es-BO" dirty="0" smtClean="0"/>
            <a:t>Para mercado interno se basará en los precios reales de venta al mercado interno.</a:t>
          </a:r>
          <a:endParaRPr lang="es-BO" dirty="0"/>
        </a:p>
      </dgm:t>
    </dgm:pt>
    <dgm:pt modelId="{F2AAF768-4121-4B67-97D6-193274671CF4}" type="parTrans" cxnId="{65B3C496-A792-4FFD-AAC4-26C417CD0610}">
      <dgm:prSet/>
      <dgm:spPr/>
      <dgm:t>
        <a:bodyPr/>
        <a:lstStyle/>
        <a:p>
          <a:endParaRPr lang="es-BO"/>
        </a:p>
      </dgm:t>
    </dgm:pt>
    <dgm:pt modelId="{BEE33408-019C-4639-BF72-94E280B4F673}" type="sibTrans" cxnId="{65B3C496-A792-4FFD-AAC4-26C417CD0610}">
      <dgm:prSet/>
      <dgm:spPr/>
      <dgm:t>
        <a:bodyPr/>
        <a:lstStyle/>
        <a:p>
          <a:endParaRPr lang="es-BO"/>
        </a:p>
      </dgm:t>
    </dgm:pt>
    <dgm:pt modelId="{2DCCA3E8-C1F4-439D-88D0-59892BFEB8F6}">
      <dgm:prSet phldrT="[Text]"/>
      <dgm:spPr/>
      <dgm:t>
        <a:bodyPr/>
        <a:lstStyle/>
        <a:p>
          <a:r>
            <a:rPr lang="es-BO" dirty="0" smtClean="0"/>
            <a:t>Para la exportación, el precio real de exportación.</a:t>
          </a:r>
          <a:endParaRPr lang="es-BO" dirty="0"/>
        </a:p>
      </dgm:t>
    </dgm:pt>
    <dgm:pt modelId="{E20CEB24-9E69-42B7-A575-CA525270DC3F}" type="parTrans" cxnId="{EE1CC133-E96B-4A10-AB86-5DC5FD71BA73}">
      <dgm:prSet/>
      <dgm:spPr/>
      <dgm:t>
        <a:bodyPr/>
        <a:lstStyle/>
        <a:p>
          <a:endParaRPr lang="es-BO"/>
        </a:p>
      </dgm:t>
    </dgm:pt>
    <dgm:pt modelId="{F0CCA556-4B26-43FD-B79D-DE9849EBF2A3}" type="sibTrans" cxnId="{EE1CC133-E96B-4A10-AB86-5DC5FD71BA73}">
      <dgm:prSet/>
      <dgm:spPr/>
      <dgm:t>
        <a:bodyPr/>
        <a:lstStyle/>
        <a:p>
          <a:endParaRPr lang="es-BO"/>
        </a:p>
      </dgm:t>
    </dgm:pt>
    <dgm:pt modelId="{DBB2ED09-1BA4-44E6-8B0B-B137C2268651}" type="pres">
      <dgm:prSet presAssocID="{B05205AB-CD3B-4CCE-91B8-8C2A7D70425F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BO"/>
        </a:p>
      </dgm:t>
    </dgm:pt>
    <dgm:pt modelId="{EFE634DD-40C2-4804-9990-809211616EC7}" type="pres">
      <dgm:prSet presAssocID="{F08C7097-B4F5-4751-BD77-7371E7CE0E0A}" presName="posSpace" presStyleCnt="0"/>
      <dgm:spPr/>
    </dgm:pt>
    <dgm:pt modelId="{952D3AF6-8B59-4A2C-9746-3DA36D62261C}" type="pres">
      <dgm:prSet presAssocID="{F08C7097-B4F5-4751-BD77-7371E7CE0E0A}" presName="vertFlow" presStyleCnt="0"/>
      <dgm:spPr/>
    </dgm:pt>
    <dgm:pt modelId="{DAAD1A8F-FBCE-4DD7-9D46-796FA1384CDC}" type="pres">
      <dgm:prSet presAssocID="{F08C7097-B4F5-4751-BD77-7371E7CE0E0A}" presName="topSpace" presStyleCnt="0"/>
      <dgm:spPr/>
    </dgm:pt>
    <dgm:pt modelId="{64CD15D8-96BC-4B99-A1FF-3FEAD97A8D6F}" type="pres">
      <dgm:prSet presAssocID="{F08C7097-B4F5-4751-BD77-7371E7CE0E0A}" presName="firstComp" presStyleCnt="0"/>
      <dgm:spPr/>
    </dgm:pt>
    <dgm:pt modelId="{1E3FA1ED-768A-4CF8-89A7-C87A3C0098FC}" type="pres">
      <dgm:prSet presAssocID="{F08C7097-B4F5-4751-BD77-7371E7CE0E0A}" presName="firstChild" presStyleLbl="bgAccFollowNode1" presStyleIdx="0" presStyleCnt="6"/>
      <dgm:spPr/>
      <dgm:t>
        <a:bodyPr/>
        <a:lstStyle/>
        <a:p>
          <a:endParaRPr lang="es-BO"/>
        </a:p>
      </dgm:t>
    </dgm:pt>
    <dgm:pt modelId="{BDB26A4A-010A-4283-B412-B6F64F64AD81}" type="pres">
      <dgm:prSet presAssocID="{F08C7097-B4F5-4751-BD77-7371E7CE0E0A}" presName="firstChildTx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9A955E0D-6F16-42AA-8198-FEA87198BF9B}" type="pres">
      <dgm:prSet presAssocID="{507CDBE1-BA6A-43DF-8BB1-3F00B8668371}" presName="comp" presStyleCnt="0"/>
      <dgm:spPr/>
    </dgm:pt>
    <dgm:pt modelId="{C9A8F086-6CA2-4783-B6D2-F793EC867A88}" type="pres">
      <dgm:prSet presAssocID="{507CDBE1-BA6A-43DF-8BB1-3F00B8668371}" presName="child" presStyleLbl="bgAccFollowNode1" presStyleIdx="1" presStyleCnt="6"/>
      <dgm:spPr/>
      <dgm:t>
        <a:bodyPr/>
        <a:lstStyle/>
        <a:p>
          <a:endParaRPr lang="es-BO"/>
        </a:p>
      </dgm:t>
    </dgm:pt>
    <dgm:pt modelId="{CCB0B806-C59E-49EE-8F54-41DA10C8E45E}" type="pres">
      <dgm:prSet presAssocID="{507CDBE1-BA6A-43DF-8BB1-3F00B8668371}" presName="childTx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0C1AAFE3-50CA-40EF-9261-092BFD68B947}" type="pres">
      <dgm:prSet presAssocID="{F08C7097-B4F5-4751-BD77-7371E7CE0E0A}" presName="negSpace" presStyleCnt="0"/>
      <dgm:spPr/>
    </dgm:pt>
    <dgm:pt modelId="{555C8201-E18D-4295-898D-373DD179D8A3}" type="pres">
      <dgm:prSet presAssocID="{F08C7097-B4F5-4751-BD77-7371E7CE0E0A}" presName="circle" presStyleLbl="node1" presStyleIdx="0" presStyleCnt="3"/>
      <dgm:spPr/>
      <dgm:t>
        <a:bodyPr/>
        <a:lstStyle/>
        <a:p>
          <a:endParaRPr lang="es-BO"/>
        </a:p>
      </dgm:t>
    </dgm:pt>
    <dgm:pt modelId="{F19BC3B8-5BA7-4988-8F1E-6852C1F4CDA2}" type="pres">
      <dgm:prSet presAssocID="{9BCB328E-C083-4CA1-A428-5C6A7C36083D}" presName="transSpace" presStyleCnt="0"/>
      <dgm:spPr/>
    </dgm:pt>
    <dgm:pt modelId="{A165CB9F-6E4E-4843-816C-AB6F4659C9E9}" type="pres">
      <dgm:prSet presAssocID="{B3C38856-1FDB-428F-90D3-BDC57BA99BA7}" presName="posSpace" presStyleCnt="0"/>
      <dgm:spPr/>
    </dgm:pt>
    <dgm:pt modelId="{31A9E8A7-EB85-44E7-8081-58AAD4A7BD2F}" type="pres">
      <dgm:prSet presAssocID="{B3C38856-1FDB-428F-90D3-BDC57BA99BA7}" presName="vertFlow" presStyleCnt="0"/>
      <dgm:spPr/>
    </dgm:pt>
    <dgm:pt modelId="{E96A772F-073C-4C83-9AD1-B45C1BB59425}" type="pres">
      <dgm:prSet presAssocID="{B3C38856-1FDB-428F-90D3-BDC57BA99BA7}" presName="topSpace" presStyleCnt="0"/>
      <dgm:spPr/>
    </dgm:pt>
    <dgm:pt modelId="{9C861180-BBD5-4418-8797-936FE4C81EE5}" type="pres">
      <dgm:prSet presAssocID="{B3C38856-1FDB-428F-90D3-BDC57BA99BA7}" presName="firstComp" presStyleCnt="0"/>
      <dgm:spPr/>
    </dgm:pt>
    <dgm:pt modelId="{B6F0C5FA-8120-4B10-AF87-C93CAA9109E6}" type="pres">
      <dgm:prSet presAssocID="{B3C38856-1FDB-428F-90D3-BDC57BA99BA7}" presName="firstChild" presStyleLbl="bgAccFollowNode1" presStyleIdx="2" presStyleCnt="6"/>
      <dgm:spPr/>
      <dgm:t>
        <a:bodyPr/>
        <a:lstStyle/>
        <a:p>
          <a:endParaRPr lang="es-BO"/>
        </a:p>
      </dgm:t>
    </dgm:pt>
    <dgm:pt modelId="{142E6368-D7E8-411D-99CF-57C55CC43ED3}" type="pres">
      <dgm:prSet presAssocID="{B3C38856-1FDB-428F-90D3-BDC57BA99BA7}" presName="firstChildTx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D504FE5D-F882-431B-BEDF-F17B3100BE81}" type="pres">
      <dgm:prSet presAssocID="{219BF0B5-5DA4-41B0-BEED-200F07108774}" presName="comp" presStyleCnt="0"/>
      <dgm:spPr/>
    </dgm:pt>
    <dgm:pt modelId="{ECF6981C-B48C-49D1-A87E-8E5FE837C68B}" type="pres">
      <dgm:prSet presAssocID="{219BF0B5-5DA4-41B0-BEED-200F07108774}" presName="child" presStyleLbl="bgAccFollowNode1" presStyleIdx="3" presStyleCnt="6"/>
      <dgm:spPr/>
      <dgm:t>
        <a:bodyPr/>
        <a:lstStyle/>
        <a:p>
          <a:endParaRPr lang="es-BO"/>
        </a:p>
      </dgm:t>
    </dgm:pt>
    <dgm:pt modelId="{73674400-086D-42AA-A692-61B15FD7385D}" type="pres">
      <dgm:prSet presAssocID="{219BF0B5-5DA4-41B0-BEED-200F07108774}" presName="childTx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5A09C9CE-A941-4908-A003-9E9D845D1A00}" type="pres">
      <dgm:prSet presAssocID="{B3C38856-1FDB-428F-90D3-BDC57BA99BA7}" presName="negSpace" presStyleCnt="0"/>
      <dgm:spPr/>
    </dgm:pt>
    <dgm:pt modelId="{60C26397-694F-477E-8991-BF6D35F3A2B2}" type="pres">
      <dgm:prSet presAssocID="{B3C38856-1FDB-428F-90D3-BDC57BA99BA7}" presName="circle" presStyleLbl="node1" presStyleIdx="1" presStyleCnt="3"/>
      <dgm:spPr/>
      <dgm:t>
        <a:bodyPr/>
        <a:lstStyle/>
        <a:p>
          <a:endParaRPr lang="es-BO"/>
        </a:p>
      </dgm:t>
    </dgm:pt>
    <dgm:pt modelId="{42280FC2-2D42-43B2-97D4-AB0EBCC1B15D}" type="pres">
      <dgm:prSet presAssocID="{7E85D4DB-C1A4-4823-92D9-5BC1DFDF3435}" presName="transSpace" presStyleCnt="0"/>
      <dgm:spPr/>
    </dgm:pt>
    <dgm:pt modelId="{4CA105C8-955E-4B6F-97A1-7E23822F53DC}" type="pres">
      <dgm:prSet presAssocID="{E2944B1D-E83F-495C-B205-DC4396A10316}" presName="posSpace" presStyleCnt="0"/>
      <dgm:spPr/>
    </dgm:pt>
    <dgm:pt modelId="{827BE0F9-78B9-4595-AEC4-EEA3524E8C4E}" type="pres">
      <dgm:prSet presAssocID="{E2944B1D-E83F-495C-B205-DC4396A10316}" presName="vertFlow" presStyleCnt="0"/>
      <dgm:spPr/>
    </dgm:pt>
    <dgm:pt modelId="{F24B03DB-290A-4D14-AC20-1A68EEB656A9}" type="pres">
      <dgm:prSet presAssocID="{E2944B1D-E83F-495C-B205-DC4396A10316}" presName="topSpace" presStyleCnt="0"/>
      <dgm:spPr/>
    </dgm:pt>
    <dgm:pt modelId="{73F5323A-3955-4A17-B7B0-448419A3C5FE}" type="pres">
      <dgm:prSet presAssocID="{E2944B1D-E83F-495C-B205-DC4396A10316}" presName="firstComp" presStyleCnt="0"/>
      <dgm:spPr/>
    </dgm:pt>
    <dgm:pt modelId="{610E3B6D-0134-4771-82D4-9363EB44B39E}" type="pres">
      <dgm:prSet presAssocID="{E2944B1D-E83F-495C-B205-DC4396A10316}" presName="firstChild" presStyleLbl="bgAccFollowNode1" presStyleIdx="4" presStyleCnt="6"/>
      <dgm:spPr/>
      <dgm:t>
        <a:bodyPr/>
        <a:lstStyle/>
        <a:p>
          <a:endParaRPr lang="es-BO"/>
        </a:p>
      </dgm:t>
    </dgm:pt>
    <dgm:pt modelId="{BA22FBF7-82F8-4B27-83A4-26F7765651CC}" type="pres">
      <dgm:prSet presAssocID="{E2944B1D-E83F-495C-B205-DC4396A10316}" presName="firstChildTx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DDB1A486-0835-4A5F-9290-593D1BCD3FBE}" type="pres">
      <dgm:prSet presAssocID="{2DCCA3E8-C1F4-439D-88D0-59892BFEB8F6}" presName="comp" presStyleCnt="0"/>
      <dgm:spPr/>
    </dgm:pt>
    <dgm:pt modelId="{4FCA1B02-0774-44E5-A649-3DF8A270BF47}" type="pres">
      <dgm:prSet presAssocID="{2DCCA3E8-C1F4-439D-88D0-59892BFEB8F6}" presName="child" presStyleLbl="bgAccFollowNode1" presStyleIdx="5" presStyleCnt="6"/>
      <dgm:spPr/>
      <dgm:t>
        <a:bodyPr/>
        <a:lstStyle/>
        <a:p>
          <a:endParaRPr lang="es-BO"/>
        </a:p>
      </dgm:t>
    </dgm:pt>
    <dgm:pt modelId="{B4E254B8-0B73-4C5C-9654-673FF505F240}" type="pres">
      <dgm:prSet presAssocID="{2DCCA3E8-C1F4-439D-88D0-59892BFEB8F6}" presName="childTx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A946D711-53D5-4B95-AFBB-A394281CDED1}" type="pres">
      <dgm:prSet presAssocID="{E2944B1D-E83F-495C-B205-DC4396A10316}" presName="negSpace" presStyleCnt="0"/>
      <dgm:spPr/>
    </dgm:pt>
    <dgm:pt modelId="{C34DA952-BA70-43C4-B941-3AD7E7FC0117}" type="pres">
      <dgm:prSet presAssocID="{E2944B1D-E83F-495C-B205-DC4396A10316}" presName="circle" presStyleLbl="node1" presStyleIdx="2" presStyleCnt="3"/>
      <dgm:spPr/>
      <dgm:t>
        <a:bodyPr/>
        <a:lstStyle/>
        <a:p>
          <a:endParaRPr lang="es-BO"/>
        </a:p>
      </dgm:t>
    </dgm:pt>
  </dgm:ptLst>
  <dgm:cxnLst>
    <dgm:cxn modelId="{CE6BAF77-4105-455C-A832-6214D6AD4674}" type="presOf" srcId="{1C2FB3FB-73FA-4EE1-9CD6-72568C56D68E}" destId="{BDB26A4A-010A-4283-B412-B6F64F64AD81}" srcOrd="1" destOrd="0" presId="urn:microsoft.com/office/officeart/2005/8/layout/hList9"/>
    <dgm:cxn modelId="{65B3C496-A792-4FFD-AAC4-26C417CD0610}" srcId="{E2944B1D-E83F-495C-B205-DC4396A10316}" destId="{E5097B48-B42F-4262-B79D-58AECEA4F042}" srcOrd="0" destOrd="0" parTransId="{F2AAF768-4121-4B67-97D6-193274671CF4}" sibTransId="{BEE33408-019C-4639-BF72-94E280B4F673}"/>
    <dgm:cxn modelId="{D87022BE-5E0C-41CA-BC37-F6D19ED87CA3}" type="presOf" srcId="{E5097B48-B42F-4262-B79D-58AECEA4F042}" destId="{BA22FBF7-82F8-4B27-83A4-26F7765651CC}" srcOrd="1" destOrd="0" presId="urn:microsoft.com/office/officeart/2005/8/layout/hList9"/>
    <dgm:cxn modelId="{D760E660-0AFF-41FA-99A8-0B99A1743D08}" type="presOf" srcId="{E5097B48-B42F-4262-B79D-58AECEA4F042}" destId="{610E3B6D-0134-4771-82D4-9363EB44B39E}" srcOrd="0" destOrd="0" presId="urn:microsoft.com/office/officeart/2005/8/layout/hList9"/>
    <dgm:cxn modelId="{65EAA0BD-4F22-4FB7-A0B5-087DFF3D92C5}" type="presOf" srcId="{219BF0B5-5DA4-41B0-BEED-200F07108774}" destId="{73674400-086D-42AA-A692-61B15FD7385D}" srcOrd="1" destOrd="0" presId="urn:microsoft.com/office/officeart/2005/8/layout/hList9"/>
    <dgm:cxn modelId="{C30229E1-54B1-4FC7-B709-B1B3A15F059F}" srcId="{F08C7097-B4F5-4751-BD77-7371E7CE0E0A}" destId="{1C2FB3FB-73FA-4EE1-9CD6-72568C56D68E}" srcOrd="0" destOrd="0" parTransId="{1C4DC55B-EA03-404A-A944-C3C9DDDE0CC4}" sibTransId="{12D4558A-20AD-4B7F-A529-CBAA0BC957A8}"/>
    <dgm:cxn modelId="{F087F8B4-9CEE-4EB8-87C6-482E1B15970A}" srcId="{B3C38856-1FDB-428F-90D3-BDC57BA99BA7}" destId="{219BF0B5-5DA4-41B0-BEED-200F07108774}" srcOrd="1" destOrd="0" parTransId="{14D681F1-CD4D-4B49-B939-5E7549A23D54}" sibTransId="{84D658E9-4AA6-4127-A236-033135CEFD4D}"/>
    <dgm:cxn modelId="{FC172691-D5E1-435A-B98C-34232077992B}" srcId="{B05205AB-CD3B-4CCE-91B8-8C2A7D70425F}" destId="{F08C7097-B4F5-4751-BD77-7371E7CE0E0A}" srcOrd="0" destOrd="0" parTransId="{85DE49BD-3ED9-43E3-B596-46F4A9F83999}" sibTransId="{9BCB328E-C083-4CA1-A428-5C6A7C36083D}"/>
    <dgm:cxn modelId="{7CFCD61E-3410-4ED9-A774-F01C2BFF141A}" type="presOf" srcId="{1C2FB3FB-73FA-4EE1-9CD6-72568C56D68E}" destId="{1E3FA1ED-768A-4CF8-89A7-C87A3C0098FC}" srcOrd="0" destOrd="0" presId="urn:microsoft.com/office/officeart/2005/8/layout/hList9"/>
    <dgm:cxn modelId="{59009D75-8836-40B9-BABC-DBF974E393CF}" srcId="{B3C38856-1FDB-428F-90D3-BDC57BA99BA7}" destId="{053269B4-B8A2-4A0E-B056-BEF0CA32124A}" srcOrd="0" destOrd="0" parTransId="{A45FC81F-CB8F-4D6B-A541-6590A9554CD3}" sibTransId="{037431A8-128C-44C0-90F7-39CEEDF90AD8}"/>
    <dgm:cxn modelId="{DE3B019C-AC7D-41A1-91F4-64746AF767AD}" srcId="{B05205AB-CD3B-4CCE-91B8-8C2A7D70425F}" destId="{E2944B1D-E83F-495C-B205-DC4396A10316}" srcOrd="2" destOrd="0" parTransId="{B02832B3-DA1B-46FD-BAC2-70670D52DA5A}" sibTransId="{2EB5C7D9-BF9D-46B1-BD52-E418BED23CFA}"/>
    <dgm:cxn modelId="{59F40EE5-961E-470F-BFAB-BA6894128B66}" srcId="{B05205AB-CD3B-4CCE-91B8-8C2A7D70425F}" destId="{B3C38856-1FDB-428F-90D3-BDC57BA99BA7}" srcOrd="1" destOrd="0" parTransId="{989C9D74-23C5-4B8D-9A26-504337D497DD}" sibTransId="{7E85D4DB-C1A4-4823-92D9-5BC1DFDF3435}"/>
    <dgm:cxn modelId="{5D39252F-DE3C-4D3B-A554-D7A487BE3B25}" type="presOf" srcId="{B3C38856-1FDB-428F-90D3-BDC57BA99BA7}" destId="{60C26397-694F-477E-8991-BF6D35F3A2B2}" srcOrd="0" destOrd="0" presId="urn:microsoft.com/office/officeart/2005/8/layout/hList9"/>
    <dgm:cxn modelId="{69A4490D-1A08-4E7E-AA16-D27AB904FA22}" type="presOf" srcId="{053269B4-B8A2-4A0E-B056-BEF0CA32124A}" destId="{B6F0C5FA-8120-4B10-AF87-C93CAA9109E6}" srcOrd="0" destOrd="0" presId="urn:microsoft.com/office/officeart/2005/8/layout/hList9"/>
    <dgm:cxn modelId="{2650A59F-1582-4538-8997-2C8E728210EF}" type="presOf" srcId="{F08C7097-B4F5-4751-BD77-7371E7CE0E0A}" destId="{555C8201-E18D-4295-898D-373DD179D8A3}" srcOrd="0" destOrd="0" presId="urn:microsoft.com/office/officeart/2005/8/layout/hList9"/>
    <dgm:cxn modelId="{046FEFCE-26BF-4936-88B1-B58F8EB5D0B1}" type="presOf" srcId="{219BF0B5-5DA4-41B0-BEED-200F07108774}" destId="{ECF6981C-B48C-49D1-A87E-8E5FE837C68B}" srcOrd="0" destOrd="0" presId="urn:microsoft.com/office/officeart/2005/8/layout/hList9"/>
    <dgm:cxn modelId="{A6CD6D56-C41F-4BAA-8533-5CD49CCF243D}" type="presOf" srcId="{E2944B1D-E83F-495C-B205-DC4396A10316}" destId="{C34DA952-BA70-43C4-B941-3AD7E7FC0117}" srcOrd="0" destOrd="0" presId="urn:microsoft.com/office/officeart/2005/8/layout/hList9"/>
    <dgm:cxn modelId="{AD3D638B-D8E8-49CD-9A43-526E07B43C96}" type="presOf" srcId="{B05205AB-CD3B-4CCE-91B8-8C2A7D70425F}" destId="{DBB2ED09-1BA4-44E6-8B0B-B137C2268651}" srcOrd="0" destOrd="0" presId="urn:microsoft.com/office/officeart/2005/8/layout/hList9"/>
    <dgm:cxn modelId="{C4BC3179-30F2-4A37-A716-F06AEEEED30C}" type="presOf" srcId="{507CDBE1-BA6A-43DF-8BB1-3F00B8668371}" destId="{C9A8F086-6CA2-4783-B6D2-F793EC867A88}" srcOrd="0" destOrd="0" presId="urn:microsoft.com/office/officeart/2005/8/layout/hList9"/>
    <dgm:cxn modelId="{3444A526-E36B-4CDD-94C4-428EF2B2B3DB}" type="presOf" srcId="{2DCCA3E8-C1F4-439D-88D0-59892BFEB8F6}" destId="{B4E254B8-0B73-4C5C-9654-673FF505F240}" srcOrd="1" destOrd="0" presId="urn:microsoft.com/office/officeart/2005/8/layout/hList9"/>
    <dgm:cxn modelId="{AF7F3099-D9DB-40BA-B956-D236FAE51D78}" srcId="{F08C7097-B4F5-4751-BD77-7371E7CE0E0A}" destId="{507CDBE1-BA6A-43DF-8BB1-3F00B8668371}" srcOrd="1" destOrd="0" parTransId="{83E36E9D-35E7-4714-8578-558EC69156CE}" sibTransId="{1FDF1E47-F1D2-4801-ACD4-88270A1C4926}"/>
    <dgm:cxn modelId="{EE1CC133-E96B-4A10-AB86-5DC5FD71BA73}" srcId="{E2944B1D-E83F-495C-B205-DC4396A10316}" destId="{2DCCA3E8-C1F4-439D-88D0-59892BFEB8F6}" srcOrd="1" destOrd="0" parTransId="{E20CEB24-9E69-42B7-A575-CA525270DC3F}" sibTransId="{F0CCA556-4B26-43FD-B79D-DE9849EBF2A3}"/>
    <dgm:cxn modelId="{7FEF7733-1F6C-48BD-93A8-B4E72C1084E8}" type="presOf" srcId="{507CDBE1-BA6A-43DF-8BB1-3F00B8668371}" destId="{CCB0B806-C59E-49EE-8F54-41DA10C8E45E}" srcOrd="1" destOrd="0" presId="urn:microsoft.com/office/officeart/2005/8/layout/hList9"/>
    <dgm:cxn modelId="{67AF7833-E81C-4F3D-8AB7-930E804E4B42}" type="presOf" srcId="{053269B4-B8A2-4A0E-B056-BEF0CA32124A}" destId="{142E6368-D7E8-411D-99CF-57C55CC43ED3}" srcOrd="1" destOrd="0" presId="urn:microsoft.com/office/officeart/2005/8/layout/hList9"/>
    <dgm:cxn modelId="{B5CCC033-74F1-4151-B9DE-1F061AA1E974}" type="presOf" srcId="{2DCCA3E8-C1F4-439D-88D0-59892BFEB8F6}" destId="{4FCA1B02-0774-44E5-A649-3DF8A270BF47}" srcOrd="0" destOrd="0" presId="urn:microsoft.com/office/officeart/2005/8/layout/hList9"/>
    <dgm:cxn modelId="{BA9A9057-F9F7-4C7B-AB21-F4C5C3858615}" type="presParOf" srcId="{DBB2ED09-1BA4-44E6-8B0B-B137C2268651}" destId="{EFE634DD-40C2-4804-9990-809211616EC7}" srcOrd="0" destOrd="0" presId="urn:microsoft.com/office/officeart/2005/8/layout/hList9"/>
    <dgm:cxn modelId="{AAEB1F9B-1FF6-4761-9611-92984DDCADFF}" type="presParOf" srcId="{DBB2ED09-1BA4-44E6-8B0B-B137C2268651}" destId="{952D3AF6-8B59-4A2C-9746-3DA36D62261C}" srcOrd="1" destOrd="0" presId="urn:microsoft.com/office/officeart/2005/8/layout/hList9"/>
    <dgm:cxn modelId="{F269E124-388C-4940-98D8-C28AC67A2954}" type="presParOf" srcId="{952D3AF6-8B59-4A2C-9746-3DA36D62261C}" destId="{DAAD1A8F-FBCE-4DD7-9D46-796FA1384CDC}" srcOrd="0" destOrd="0" presId="urn:microsoft.com/office/officeart/2005/8/layout/hList9"/>
    <dgm:cxn modelId="{F4AD5CC7-D6D3-4C74-AF8C-C29F55F73C67}" type="presParOf" srcId="{952D3AF6-8B59-4A2C-9746-3DA36D62261C}" destId="{64CD15D8-96BC-4B99-A1FF-3FEAD97A8D6F}" srcOrd="1" destOrd="0" presId="urn:microsoft.com/office/officeart/2005/8/layout/hList9"/>
    <dgm:cxn modelId="{D35E6857-A20C-4A17-A050-A21B0E48973D}" type="presParOf" srcId="{64CD15D8-96BC-4B99-A1FF-3FEAD97A8D6F}" destId="{1E3FA1ED-768A-4CF8-89A7-C87A3C0098FC}" srcOrd="0" destOrd="0" presId="urn:microsoft.com/office/officeart/2005/8/layout/hList9"/>
    <dgm:cxn modelId="{9A1ECC19-2EB9-41E3-A520-4D52C3AED956}" type="presParOf" srcId="{64CD15D8-96BC-4B99-A1FF-3FEAD97A8D6F}" destId="{BDB26A4A-010A-4283-B412-B6F64F64AD81}" srcOrd="1" destOrd="0" presId="urn:microsoft.com/office/officeart/2005/8/layout/hList9"/>
    <dgm:cxn modelId="{848A7984-B20D-47DE-8FE2-FA38D32021D0}" type="presParOf" srcId="{952D3AF6-8B59-4A2C-9746-3DA36D62261C}" destId="{9A955E0D-6F16-42AA-8198-FEA87198BF9B}" srcOrd="2" destOrd="0" presId="urn:microsoft.com/office/officeart/2005/8/layout/hList9"/>
    <dgm:cxn modelId="{02C9C307-1E80-4E6A-BECA-D4E1FE1FA3AC}" type="presParOf" srcId="{9A955E0D-6F16-42AA-8198-FEA87198BF9B}" destId="{C9A8F086-6CA2-4783-B6D2-F793EC867A88}" srcOrd="0" destOrd="0" presId="urn:microsoft.com/office/officeart/2005/8/layout/hList9"/>
    <dgm:cxn modelId="{E8BCBF54-77ED-4882-9F10-1A0FF75B2165}" type="presParOf" srcId="{9A955E0D-6F16-42AA-8198-FEA87198BF9B}" destId="{CCB0B806-C59E-49EE-8F54-41DA10C8E45E}" srcOrd="1" destOrd="0" presId="urn:microsoft.com/office/officeart/2005/8/layout/hList9"/>
    <dgm:cxn modelId="{48F6931D-9C53-417D-9B20-207A0CB734AC}" type="presParOf" srcId="{DBB2ED09-1BA4-44E6-8B0B-B137C2268651}" destId="{0C1AAFE3-50CA-40EF-9261-092BFD68B947}" srcOrd="2" destOrd="0" presId="urn:microsoft.com/office/officeart/2005/8/layout/hList9"/>
    <dgm:cxn modelId="{42FC8A39-7419-4A18-8AFE-7BC111FA4186}" type="presParOf" srcId="{DBB2ED09-1BA4-44E6-8B0B-B137C2268651}" destId="{555C8201-E18D-4295-898D-373DD179D8A3}" srcOrd="3" destOrd="0" presId="urn:microsoft.com/office/officeart/2005/8/layout/hList9"/>
    <dgm:cxn modelId="{FD159CC0-E78E-4D54-9067-4A42CDBBCBE6}" type="presParOf" srcId="{DBB2ED09-1BA4-44E6-8B0B-B137C2268651}" destId="{F19BC3B8-5BA7-4988-8F1E-6852C1F4CDA2}" srcOrd="4" destOrd="0" presId="urn:microsoft.com/office/officeart/2005/8/layout/hList9"/>
    <dgm:cxn modelId="{016B9C30-BE60-4D89-83DE-AE42BB03DB1C}" type="presParOf" srcId="{DBB2ED09-1BA4-44E6-8B0B-B137C2268651}" destId="{A165CB9F-6E4E-4843-816C-AB6F4659C9E9}" srcOrd="5" destOrd="0" presId="urn:microsoft.com/office/officeart/2005/8/layout/hList9"/>
    <dgm:cxn modelId="{B43FFC8F-534B-4100-B651-65F586C8E572}" type="presParOf" srcId="{DBB2ED09-1BA4-44E6-8B0B-B137C2268651}" destId="{31A9E8A7-EB85-44E7-8081-58AAD4A7BD2F}" srcOrd="6" destOrd="0" presId="urn:microsoft.com/office/officeart/2005/8/layout/hList9"/>
    <dgm:cxn modelId="{F750ABDB-309F-49FF-8403-F12FD181BBA2}" type="presParOf" srcId="{31A9E8A7-EB85-44E7-8081-58AAD4A7BD2F}" destId="{E96A772F-073C-4C83-9AD1-B45C1BB59425}" srcOrd="0" destOrd="0" presId="urn:microsoft.com/office/officeart/2005/8/layout/hList9"/>
    <dgm:cxn modelId="{6ACD89AC-8E6F-4562-9BCF-29945D1B5261}" type="presParOf" srcId="{31A9E8A7-EB85-44E7-8081-58AAD4A7BD2F}" destId="{9C861180-BBD5-4418-8797-936FE4C81EE5}" srcOrd="1" destOrd="0" presId="urn:microsoft.com/office/officeart/2005/8/layout/hList9"/>
    <dgm:cxn modelId="{7B4B7C10-42BC-4DCC-8396-8CA343CDF9F5}" type="presParOf" srcId="{9C861180-BBD5-4418-8797-936FE4C81EE5}" destId="{B6F0C5FA-8120-4B10-AF87-C93CAA9109E6}" srcOrd="0" destOrd="0" presId="urn:microsoft.com/office/officeart/2005/8/layout/hList9"/>
    <dgm:cxn modelId="{18C036A0-0642-40AF-BA58-DFB0EA09B7D2}" type="presParOf" srcId="{9C861180-BBD5-4418-8797-936FE4C81EE5}" destId="{142E6368-D7E8-411D-99CF-57C55CC43ED3}" srcOrd="1" destOrd="0" presId="urn:microsoft.com/office/officeart/2005/8/layout/hList9"/>
    <dgm:cxn modelId="{ACF88A07-C4BE-4C84-8C0F-39E62C6FEDB3}" type="presParOf" srcId="{31A9E8A7-EB85-44E7-8081-58AAD4A7BD2F}" destId="{D504FE5D-F882-431B-BEDF-F17B3100BE81}" srcOrd="2" destOrd="0" presId="urn:microsoft.com/office/officeart/2005/8/layout/hList9"/>
    <dgm:cxn modelId="{F506000A-5CE8-45C8-88AD-9ED74FFBE48A}" type="presParOf" srcId="{D504FE5D-F882-431B-BEDF-F17B3100BE81}" destId="{ECF6981C-B48C-49D1-A87E-8E5FE837C68B}" srcOrd="0" destOrd="0" presId="urn:microsoft.com/office/officeart/2005/8/layout/hList9"/>
    <dgm:cxn modelId="{EA52B742-F06F-48E0-920D-958CFB892546}" type="presParOf" srcId="{D504FE5D-F882-431B-BEDF-F17B3100BE81}" destId="{73674400-086D-42AA-A692-61B15FD7385D}" srcOrd="1" destOrd="0" presId="urn:microsoft.com/office/officeart/2005/8/layout/hList9"/>
    <dgm:cxn modelId="{679C99F6-410A-49C6-BA57-558643138339}" type="presParOf" srcId="{DBB2ED09-1BA4-44E6-8B0B-B137C2268651}" destId="{5A09C9CE-A941-4908-A003-9E9D845D1A00}" srcOrd="7" destOrd="0" presId="urn:microsoft.com/office/officeart/2005/8/layout/hList9"/>
    <dgm:cxn modelId="{C22A7854-F8E2-4DAE-9490-DAD2E260C5E9}" type="presParOf" srcId="{DBB2ED09-1BA4-44E6-8B0B-B137C2268651}" destId="{60C26397-694F-477E-8991-BF6D35F3A2B2}" srcOrd="8" destOrd="0" presId="urn:microsoft.com/office/officeart/2005/8/layout/hList9"/>
    <dgm:cxn modelId="{EC83DB06-AC79-4D32-9678-C5EA95D6ACA8}" type="presParOf" srcId="{DBB2ED09-1BA4-44E6-8B0B-B137C2268651}" destId="{42280FC2-2D42-43B2-97D4-AB0EBCC1B15D}" srcOrd="9" destOrd="0" presId="urn:microsoft.com/office/officeart/2005/8/layout/hList9"/>
    <dgm:cxn modelId="{EFEA1441-C6B4-4CEC-A88B-2EE8079EA0CE}" type="presParOf" srcId="{DBB2ED09-1BA4-44E6-8B0B-B137C2268651}" destId="{4CA105C8-955E-4B6F-97A1-7E23822F53DC}" srcOrd="10" destOrd="0" presId="urn:microsoft.com/office/officeart/2005/8/layout/hList9"/>
    <dgm:cxn modelId="{DA45835B-4126-485C-BFBF-C3C535D3B98A}" type="presParOf" srcId="{DBB2ED09-1BA4-44E6-8B0B-B137C2268651}" destId="{827BE0F9-78B9-4595-AEC4-EEA3524E8C4E}" srcOrd="11" destOrd="0" presId="urn:microsoft.com/office/officeart/2005/8/layout/hList9"/>
    <dgm:cxn modelId="{92CC1618-751E-4617-95A2-A9273E27B8FA}" type="presParOf" srcId="{827BE0F9-78B9-4595-AEC4-EEA3524E8C4E}" destId="{F24B03DB-290A-4D14-AC20-1A68EEB656A9}" srcOrd="0" destOrd="0" presId="urn:microsoft.com/office/officeart/2005/8/layout/hList9"/>
    <dgm:cxn modelId="{DF5EF3E8-100A-4998-85F1-B2394809D8D2}" type="presParOf" srcId="{827BE0F9-78B9-4595-AEC4-EEA3524E8C4E}" destId="{73F5323A-3955-4A17-B7B0-448419A3C5FE}" srcOrd="1" destOrd="0" presId="urn:microsoft.com/office/officeart/2005/8/layout/hList9"/>
    <dgm:cxn modelId="{1F37E214-A231-4932-A2C0-045E70D5CCF8}" type="presParOf" srcId="{73F5323A-3955-4A17-B7B0-448419A3C5FE}" destId="{610E3B6D-0134-4771-82D4-9363EB44B39E}" srcOrd="0" destOrd="0" presId="urn:microsoft.com/office/officeart/2005/8/layout/hList9"/>
    <dgm:cxn modelId="{25DD6D93-9762-41F2-A6DE-34373E76C978}" type="presParOf" srcId="{73F5323A-3955-4A17-B7B0-448419A3C5FE}" destId="{BA22FBF7-82F8-4B27-83A4-26F7765651CC}" srcOrd="1" destOrd="0" presId="urn:microsoft.com/office/officeart/2005/8/layout/hList9"/>
    <dgm:cxn modelId="{39B09708-FEC4-44AC-A430-C7089C9D5C5D}" type="presParOf" srcId="{827BE0F9-78B9-4595-AEC4-EEA3524E8C4E}" destId="{DDB1A486-0835-4A5F-9290-593D1BCD3FBE}" srcOrd="2" destOrd="0" presId="urn:microsoft.com/office/officeart/2005/8/layout/hList9"/>
    <dgm:cxn modelId="{D4A19D91-E213-4FC4-8178-5931E475362A}" type="presParOf" srcId="{DDB1A486-0835-4A5F-9290-593D1BCD3FBE}" destId="{4FCA1B02-0774-44E5-A649-3DF8A270BF47}" srcOrd="0" destOrd="0" presId="urn:microsoft.com/office/officeart/2005/8/layout/hList9"/>
    <dgm:cxn modelId="{75A21B21-95FC-4839-979C-21B70D21B3C0}" type="presParOf" srcId="{DDB1A486-0835-4A5F-9290-593D1BCD3FBE}" destId="{B4E254B8-0B73-4C5C-9654-673FF505F240}" srcOrd="1" destOrd="0" presId="urn:microsoft.com/office/officeart/2005/8/layout/hList9"/>
    <dgm:cxn modelId="{BDCDB01F-E037-4E32-A84F-415682E5F966}" type="presParOf" srcId="{DBB2ED09-1BA4-44E6-8B0B-B137C2268651}" destId="{A946D711-53D5-4B95-AFBB-A394281CDED1}" srcOrd="12" destOrd="0" presId="urn:microsoft.com/office/officeart/2005/8/layout/hList9"/>
    <dgm:cxn modelId="{67AA4C73-AAAF-4D5B-AB52-AEF77DBD3194}" type="presParOf" srcId="{DBB2ED09-1BA4-44E6-8B0B-B137C2268651}" destId="{C34DA952-BA70-43C4-B941-3AD7E7FC0117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22B5EB-BED2-4495-9B2A-8B728895DA85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BO"/>
        </a:p>
      </dgm:t>
    </dgm:pt>
    <dgm:pt modelId="{F765C90F-6596-4D2A-BBF1-BBA28025A342}">
      <dgm:prSet phldrT="[Text]"/>
      <dgm:spPr/>
      <dgm:t>
        <a:bodyPr/>
        <a:lstStyle/>
        <a:p>
          <a:r>
            <a:rPr lang="es-BO" b="1" i="0" dirty="0" smtClean="0"/>
            <a:t>Formulario 8131 </a:t>
          </a:r>
        </a:p>
        <a:p>
          <a:r>
            <a:rPr lang="es-BO" b="0" i="0" dirty="0" smtClean="0"/>
            <a:t>(IDH -Anexo Petróleo)</a:t>
          </a:r>
        </a:p>
        <a:p>
          <a:r>
            <a:rPr lang="es-BO" b="0" i="0" dirty="0" smtClean="0"/>
            <a:t>Utilizado para determinar la base imponible del producto Petróleo.</a:t>
          </a:r>
          <a:endParaRPr lang="es-BO" dirty="0"/>
        </a:p>
      </dgm:t>
    </dgm:pt>
    <dgm:pt modelId="{45732956-D208-433E-86E8-840BBBD0913F}" type="parTrans" cxnId="{BCAC20E7-74D5-4D74-A118-BADEEA988679}">
      <dgm:prSet/>
      <dgm:spPr/>
      <dgm:t>
        <a:bodyPr/>
        <a:lstStyle/>
        <a:p>
          <a:endParaRPr lang="es-BO"/>
        </a:p>
      </dgm:t>
    </dgm:pt>
    <dgm:pt modelId="{8A049512-547D-4354-9823-6D686E0A5D1F}" type="sibTrans" cxnId="{BCAC20E7-74D5-4D74-A118-BADEEA988679}">
      <dgm:prSet/>
      <dgm:spPr/>
      <dgm:t>
        <a:bodyPr/>
        <a:lstStyle/>
        <a:p>
          <a:endParaRPr lang="es-BO"/>
        </a:p>
      </dgm:t>
    </dgm:pt>
    <dgm:pt modelId="{B69165D3-BCFC-4560-965D-B9826517ADE2}">
      <dgm:prSet phldrT="[Text]"/>
      <dgm:spPr/>
      <dgm:t>
        <a:bodyPr/>
        <a:lstStyle/>
        <a:p>
          <a:r>
            <a:rPr lang="es-BO" b="1" i="0" dirty="0" smtClean="0"/>
            <a:t>Formulario 8132 </a:t>
          </a:r>
        </a:p>
        <a:p>
          <a:r>
            <a:rPr lang="es-BO" b="0" i="0" dirty="0" smtClean="0"/>
            <a:t>(IDH - Anexo Gas Natural)</a:t>
          </a:r>
        </a:p>
        <a:p>
          <a:r>
            <a:rPr lang="es-BO" b="0" i="0" dirty="0" smtClean="0"/>
            <a:t> Utilizado para determinar la base imponible del producto Gas Natural.</a:t>
          </a:r>
          <a:endParaRPr lang="es-BO" dirty="0"/>
        </a:p>
      </dgm:t>
    </dgm:pt>
    <dgm:pt modelId="{37D1A285-27DF-4B34-9404-9024B55EABBC}" type="parTrans" cxnId="{9D58B032-5272-43AC-8A61-87E0AFEF0B69}">
      <dgm:prSet/>
      <dgm:spPr/>
      <dgm:t>
        <a:bodyPr/>
        <a:lstStyle/>
        <a:p>
          <a:endParaRPr lang="es-BO"/>
        </a:p>
      </dgm:t>
    </dgm:pt>
    <dgm:pt modelId="{773F9061-41EA-4C11-8FA2-4FA8F96AB562}" type="sibTrans" cxnId="{9D58B032-5272-43AC-8A61-87E0AFEF0B69}">
      <dgm:prSet/>
      <dgm:spPr/>
      <dgm:t>
        <a:bodyPr/>
        <a:lstStyle/>
        <a:p>
          <a:endParaRPr lang="es-BO"/>
        </a:p>
      </dgm:t>
    </dgm:pt>
    <dgm:pt modelId="{A10B4CFF-DE3F-4553-B5D8-DDA63345504B}">
      <dgm:prSet phldrT="[Text]"/>
      <dgm:spPr/>
      <dgm:t>
        <a:bodyPr/>
        <a:lstStyle/>
        <a:p>
          <a:r>
            <a:rPr lang="es-BO" b="1" i="0" dirty="0" smtClean="0"/>
            <a:t>Formularlo 8133</a:t>
          </a:r>
        </a:p>
        <a:p>
          <a:r>
            <a:rPr lang="es-BO" b="0" i="0" dirty="0" smtClean="0"/>
            <a:t> (IDH -Anexo Gas Licuada de Petróleo - GLP)</a:t>
          </a:r>
        </a:p>
        <a:p>
          <a:r>
            <a:rPr lang="es-BO" b="0" i="0" dirty="0" smtClean="0"/>
            <a:t>Utilizado para determinar la base imponible del producto Gas Licuado de Petróleo - GLP.</a:t>
          </a:r>
          <a:endParaRPr lang="es-BO" dirty="0"/>
        </a:p>
      </dgm:t>
    </dgm:pt>
    <dgm:pt modelId="{AD09349A-E7C1-4E9E-B890-674BC6BA187D}" type="parTrans" cxnId="{F66110D1-AF1D-465E-BDFB-C31ECBFE9074}">
      <dgm:prSet/>
      <dgm:spPr/>
      <dgm:t>
        <a:bodyPr/>
        <a:lstStyle/>
        <a:p>
          <a:endParaRPr lang="es-BO"/>
        </a:p>
      </dgm:t>
    </dgm:pt>
    <dgm:pt modelId="{D4F596A1-E965-4334-9532-832654840A10}" type="sibTrans" cxnId="{F66110D1-AF1D-465E-BDFB-C31ECBFE9074}">
      <dgm:prSet/>
      <dgm:spPr/>
      <dgm:t>
        <a:bodyPr/>
        <a:lstStyle/>
        <a:p>
          <a:endParaRPr lang="es-BO"/>
        </a:p>
      </dgm:t>
    </dgm:pt>
    <dgm:pt modelId="{FE17F682-3C58-42A9-8764-8013FDB0676C}">
      <dgm:prSet/>
      <dgm:spPr/>
      <dgm:t>
        <a:bodyPr/>
        <a:lstStyle/>
        <a:p>
          <a:r>
            <a:rPr lang="es-BO" b="0" i="0" dirty="0" smtClean="0"/>
            <a:t>Formulario 8134 </a:t>
          </a:r>
        </a:p>
        <a:p>
          <a:r>
            <a:rPr lang="es-BO" b="0" i="0" dirty="0" smtClean="0"/>
            <a:t>(IDH -Anexo Facturas)</a:t>
          </a:r>
        </a:p>
        <a:p>
          <a:r>
            <a:rPr lang="es-BO" b="0" i="0" dirty="0" smtClean="0"/>
            <a:t>Utilizada para registrar el detalle de volumen, precios y facturas por tipo de producto.</a:t>
          </a:r>
          <a:endParaRPr lang="es-BO" dirty="0"/>
        </a:p>
      </dgm:t>
    </dgm:pt>
    <dgm:pt modelId="{29B60831-749A-4A25-996E-66A5DC4E41B6}" type="parTrans" cxnId="{F60CECC3-D8F4-45CC-95CD-7A68C700A914}">
      <dgm:prSet/>
      <dgm:spPr/>
      <dgm:t>
        <a:bodyPr/>
        <a:lstStyle/>
        <a:p>
          <a:endParaRPr lang="es-BO"/>
        </a:p>
      </dgm:t>
    </dgm:pt>
    <dgm:pt modelId="{DBEBAFA7-1820-4996-9198-E231CDEA0429}" type="sibTrans" cxnId="{F60CECC3-D8F4-45CC-95CD-7A68C700A914}">
      <dgm:prSet/>
      <dgm:spPr/>
      <dgm:t>
        <a:bodyPr/>
        <a:lstStyle/>
        <a:p>
          <a:endParaRPr lang="es-BO"/>
        </a:p>
      </dgm:t>
    </dgm:pt>
    <dgm:pt modelId="{8F33BCCF-A64A-49F5-9E70-F16714E5802C}">
      <dgm:prSet/>
      <dgm:spPr/>
      <dgm:t>
        <a:bodyPr/>
        <a:lstStyle/>
        <a:p>
          <a:r>
            <a:rPr lang="es-BO" b="1" i="0" dirty="0" smtClean="0"/>
            <a:t>Formulario 8136</a:t>
          </a:r>
        </a:p>
        <a:p>
          <a:r>
            <a:rPr lang="es-BO" b="0" i="0" dirty="0" smtClean="0"/>
            <a:t> (IDH -Anexo Asignación Petróleo)</a:t>
          </a:r>
        </a:p>
        <a:p>
          <a:r>
            <a:rPr lang="es-BO" b="0" i="0" dirty="0" smtClean="0"/>
            <a:t>Utilizado para registrar el detalle de volumen y porcentaje comercializado (mercado interno y externa) del producto Petróleo.</a:t>
          </a:r>
          <a:endParaRPr lang="es-BO" dirty="0"/>
        </a:p>
      </dgm:t>
    </dgm:pt>
    <dgm:pt modelId="{811DFD31-AC28-42CD-880E-F1E8FA465C7C}" type="parTrans" cxnId="{52B0B61F-FD02-4FEE-8A42-B3D18432273A}">
      <dgm:prSet/>
      <dgm:spPr/>
      <dgm:t>
        <a:bodyPr/>
        <a:lstStyle/>
        <a:p>
          <a:endParaRPr lang="es-BO"/>
        </a:p>
      </dgm:t>
    </dgm:pt>
    <dgm:pt modelId="{32B76E90-5BD1-4290-B92C-F9B13CBE97B5}" type="sibTrans" cxnId="{52B0B61F-FD02-4FEE-8A42-B3D18432273A}">
      <dgm:prSet/>
      <dgm:spPr/>
      <dgm:t>
        <a:bodyPr/>
        <a:lstStyle/>
        <a:p>
          <a:endParaRPr lang="es-BO"/>
        </a:p>
      </dgm:t>
    </dgm:pt>
    <dgm:pt modelId="{11A567AF-CD0D-425D-9056-E1339C571364}">
      <dgm:prSet/>
      <dgm:spPr/>
      <dgm:t>
        <a:bodyPr/>
        <a:lstStyle/>
        <a:p>
          <a:r>
            <a:rPr lang="es-BO" b="1" i="0" dirty="0" smtClean="0"/>
            <a:t>Formulario 8137 </a:t>
          </a:r>
        </a:p>
        <a:p>
          <a:r>
            <a:rPr lang="es-BO" b="0" i="0" dirty="0" smtClean="0"/>
            <a:t>(IDH - Anexo Precios Gas Natural Mercado Externo</a:t>
          </a:r>
        </a:p>
        <a:p>
          <a:r>
            <a:rPr lang="es-BO" b="0" i="0" dirty="0" smtClean="0"/>
            <a:t>Utilizado para registrar el detalle de energía entregada con destino a la exportación y precios respectivos del producto Gas Natural.</a:t>
          </a:r>
          <a:endParaRPr lang="es-BO" dirty="0"/>
        </a:p>
      </dgm:t>
    </dgm:pt>
    <dgm:pt modelId="{E0A2C281-E90D-4E75-8F6A-EB1FCE683E59}" type="parTrans" cxnId="{891073FC-008D-4ACC-929C-6AB58BCF750A}">
      <dgm:prSet/>
      <dgm:spPr/>
      <dgm:t>
        <a:bodyPr/>
        <a:lstStyle/>
        <a:p>
          <a:endParaRPr lang="es-BO"/>
        </a:p>
      </dgm:t>
    </dgm:pt>
    <dgm:pt modelId="{AD855ECD-FD00-45E9-A948-2A0AB3240A74}" type="sibTrans" cxnId="{891073FC-008D-4ACC-929C-6AB58BCF750A}">
      <dgm:prSet/>
      <dgm:spPr/>
      <dgm:t>
        <a:bodyPr/>
        <a:lstStyle/>
        <a:p>
          <a:endParaRPr lang="es-BO"/>
        </a:p>
      </dgm:t>
    </dgm:pt>
    <dgm:pt modelId="{725B9B94-36F4-4165-93A6-BE2B3869EAAA}">
      <dgm:prSet/>
      <dgm:spPr/>
      <dgm:t>
        <a:bodyPr/>
        <a:lstStyle/>
        <a:p>
          <a:pPr algn="ctr"/>
          <a:r>
            <a:rPr lang="es-BO" b="1" i="0" dirty="0" smtClean="0"/>
            <a:t>Formulario 8138</a:t>
          </a:r>
        </a:p>
        <a:p>
          <a:pPr algn="ctr"/>
          <a:r>
            <a:rPr lang="es-BO" b="0" i="0" dirty="0" smtClean="0"/>
            <a:t> (IDH -Anexo Asignación Gas Natural)</a:t>
          </a:r>
        </a:p>
        <a:p>
          <a:pPr algn="just"/>
          <a:r>
            <a:rPr lang="es-BO" b="0" i="0" dirty="0" smtClean="0"/>
            <a:t>Utilizada para registrar el detalle de la energía y porcentaje comercializada (mercado interno y externo) del producto Gas Natural.</a:t>
          </a:r>
          <a:endParaRPr lang="es-BO" dirty="0"/>
        </a:p>
      </dgm:t>
    </dgm:pt>
    <dgm:pt modelId="{82C16199-799A-4796-9E58-45D93FBD7A21}" type="parTrans" cxnId="{006CCA3D-D758-45C1-AE51-4885C024F6CF}">
      <dgm:prSet/>
      <dgm:spPr/>
      <dgm:t>
        <a:bodyPr/>
        <a:lstStyle/>
        <a:p>
          <a:endParaRPr lang="es-BO"/>
        </a:p>
      </dgm:t>
    </dgm:pt>
    <dgm:pt modelId="{BAE861A7-DA8F-485C-B247-5070E392F143}" type="sibTrans" cxnId="{006CCA3D-D758-45C1-AE51-4885C024F6CF}">
      <dgm:prSet/>
      <dgm:spPr/>
      <dgm:t>
        <a:bodyPr/>
        <a:lstStyle/>
        <a:p>
          <a:endParaRPr lang="es-BO"/>
        </a:p>
      </dgm:t>
    </dgm:pt>
    <dgm:pt modelId="{2128D5D4-A905-4B3D-A4D2-FFADBDF510FC}">
      <dgm:prSet/>
      <dgm:spPr/>
      <dgm:t>
        <a:bodyPr/>
        <a:lstStyle/>
        <a:p>
          <a:r>
            <a:rPr lang="es-BO" b="1" i="0" dirty="0" smtClean="0"/>
            <a:t>Formulario 8139 </a:t>
          </a:r>
        </a:p>
        <a:p>
          <a:r>
            <a:rPr lang="es-BO" b="0" i="0" dirty="0" smtClean="0"/>
            <a:t>(IDH - Anexo Asignación Gas Licuado de Petróleo)</a:t>
          </a:r>
        </a:p>
        <a:p>
          <a:r>
            <a:rPr lang="es-BO" b="0" i="0" dirty="0" smtClean="0"/>
            <a:t>Utilizado para registrar el detalle del peso y porcentaje comercializado (mercado interno y externo) del producto Gas Licuado de Petróleo - GLP.</a:t>
          </a:r>
          <a:endParaRPr lang="es-BO" dirty="0"/>
        </a:p>
      </dgm:t>
    </dgm:pt>
    <dgm:pt modelId="{A64D5D80-2FD9-45D5-8B98-60E74029EA68}" type="parTrans" cxnId="{83B9C217-AAA2-4935-AD3B-8F61FC38CD16}">
      <dgm:prSet/>
      <dgm:spPr/>
      <dgm:t>
        <a:bodyPr/>
        <a:lstStyle/>
        <a:p>
          <a:endParaRPr lang="es-BO"/>
        </a:p>
      </dgm:t>
    </dgm:pt>
    <dgm:pt modelId="{BB0A54E9-29DF-48AD-8A0B-88706E90882A}" type="sibTrans" cxnId="{83B9C217-AAA2-4935-AD3B-8F61FC38CD16}">
      <dgm:prSet/>
      <dgm:spPr/>
      <dgm:t>
        <a:bodyPr/>
        <a:lstStyle/>
        <a:p>
          <a:endParaRPr lang="es-BO"/>
        </a:p>
      </dgm:t>
    </dgm:pt>
    <dgm:pt modelId="{287C8690-3FB0-4763-AF9E-01F99977DDB2}" type="pres">
      <dgm:prSet presAssocID="{FE22B5EB-BED2-4495-9B2A-8B728895DA85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BO"/>
        </a:p>
      </dgm:t>
    </dgm:pt>
    <dgm:pt modelId="{696479CB-9A2D-4E58-B71D-BBCCA01EF1A0}" type="pres">
      <dgm:prSet presAssocID="{F765C90F-6596-4D2A-BBF1-BBA28025A342}" presName="compNode" presStyleCnt="0"/>
      <dgm:spPr/>
    </dgm:pt>
    <dgm:pt modelId="{E7993E07-026F-4AE5-BF81-ADDEC3C929FE}" type="pres">
      <dgm:prSet presAssocID="{F765C90F-6596-4D2A-BBF1-BBA28025A342}" presName="dummyConnPt" presStyleCnt="0"/>
      <dgm:spPr/>
    </dgm:pt>
    <dgm:pt modelId="{535F8DC5-A3B2-4863-9C4A-7486031F954B}" type="pres">
      <dgm:prSet presAssocID="{F765C90F-6596-4D2A-BBF1-BBA28025A34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92BC705A-6408-41F5-8822-AD5671740BE0}" type="pres">
      <dgm:prSet presAssocID="{8A049512-547D-4354-9823-6D686E0A5D1F}" presName="sibTrans" presStyleLbl="bgSibTrans2D1" presStyleIdx="0" presStyleCnt="7"/>
      <dgm:spPr/>
      <dgm:t>
        <a:bodyPr/>
        <a:lstStyle/>
        <a:p>
          <a:endParaRPr lang="es-BO"/>
        </a:p>
      </dgm:t>
    </dgm:pt>
    <dgm:pt modelId="{7A0DEF32-D55A-401C-8063-41518BEA0635}" type="pres">
      <dgm:prSet presAssocID="{B69165D3-BCFC-4560-965D-B9826517ADE2}" presName="compNode" presStyleCnt="0"/>
      <dgm:spPr/>
    </dgm:pt>
    <dgm:pt modelId="{00A66FBA-8510-4B54-9146-AD8D18AB012E}" type="pres">
      <dgm:prSet presAssocID="{B69165D3-BCFC-4560-965D-B9826517ADE2}" presName="dummyConnPt" presStyleCnt="0"/>
      <dgm:spPr/>
    </dgm:pt>
    <dgm:pt modelId="{96A6954A-F26D-416C-9409-70E31574ECF4}" type="pres">
      <dgm:prSet presAssocID="{B69165D3-BCFC-4560-965D-B9826517ADE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8C9C432F-094C-4068-AD19-910931F5D109}" type="pres">
      <dgm:prSet presAssocID="{773F9061-41EA-4C11-8FA2-4FA8F96AB562}" presName="sibTrans" presStyleLbl="bgSibTrans2D1" presStyleIdx="1" presStyleCnt="7"/>
      <dgm:spPr/>
      <dgm:t>
        <a:bodyPr/>
        <a:lstStyle/>
        <a:p>
          <a:endParaRPr lang="es-BO"/>
        </a:p>
      </dgm:t>
    </dgm:pt>
    <dgm:pt modelId="{7D8F5462-6005-4415-8A6B-88F7624B94E7}" type="pres">
      <dgm:prSet presAssocID="{A10B4CFF-DE3F-4553-B5D8-DDA63345504B}" presName="compNode" presStyleCnt="0"/>
      <dgm:spPr/>
    </dgm:pt>
    <dgm:pt modelId="{75F5E2A6-B2FF-43F1-887C-D900CA8644D6}" type="pres">
      <dgm:prSet presAssocID="{A10B4CFF-DE3F-4553-B5D8-DDA63345504B}" presName="dummyConnPt" presStyleCnt="0"/>
      <dgm:spPr/>
    </dgm:pt>
    <dgm:pt modelId="{9214C7F4-3909-42FB-BC76-CB69A3C624FA}" type="pres">
      <dgm:prSet presAssocID="{A10B4CFF-DE3F-4553-B5D8-DDA63345504B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2ED5B2E9-693B-4B03-9F11-0C2D8E28F902}" type="pres">
      <dgm:prSet presAssocID="{D4F596A1-E965-4334-9532-832654840A10}" presName="sibTrans" presStyleLbl="bgSibTrans2D1" presStyleIdx="2" presStyleCnt="7"/>
      <dgm:spPr/>
      <dgm:t>
        <a:bodyPr/>
        <a:lstStyle/>
        <a:p>
          <a:endParaRPr lang="es-BO"/>
        </a:p>
      </dgm:t>
    </dgm:pt>
    <dgm:pt modelId="{CE4FE7B9-1C54-4F29-A0B8-D121EC871626}" type="pres">
      <dgm:prSet presAssocID="{FE17F682-3C58-42A9-8764-8013FDB0676C}" presName="compNode" presStyleCnt="0"/>
      <dgm:spPr/>
    </dgm:pt>
    <dgm:pt modelId="{02C5BA82-46ED-4EF1-A6EF-3FBF09FCA84B}" type="pres">
      <dgm:prSet presAssocID="{FE17F682-3C58-42A9-8764-8013FDB0676C}" presName="dummyConnPt" presStyleCnt="0"/>
      <dgm:spPr/>
    </dgm:pt>
    <dgm:pt modelId="{2F6424AB-CB91-4C31-AB34-D37223137719}" type="pres">
      <dgm:prSet presAssocID="{FE17F682-3C58-42A9-8764-8013FDB0676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DDD78013-5DE4-43EC-B86D-227F1F880706}" type="pres">
      <dgm:prSet presAssocID="{DBEBAFA7-1820-4996-9198-E231CDEA0429}" presName="sibTrans" presStyleLbl="bgSibTrans2D1" presStyleIdx="3" presStyleCnt="7"/>
      <dgm:spPr/>
      <dgm:t>
        <a:bodyPr/>
        <a:lstStyle/>
        <a:p>
          <a:endParaRPr lang="es-BO"/>
        </a:p>
      </dgm:t>
    </dgm:pt>
    <dgm:pt modelId="{940F182C-0D73-4B8E-9AFE-3C05F20F97FB}" type="pres">
      <dgm:prSet presAssocID="{8F33BCCF-A64A-49F5-9E70-F16714E5802C}" presName="compNode" presStyleCnt="0"/>
      <dgm:spPr/>
    </dgm:pt>
    <dgm:pt modelId="{B2097FF9-47EF-405E-869F-6D6ACDDE3572}" type="pres">
      <dgm:prSet presAssocID="{8F33BCCF-A64A-49F5-9E70-F16714E5802C}" presName="dummyConnPt" presStyleCnt="0"/>
      <dgm:spPr/>
    </dgm:pt>
    <dgm:pt modelId="{11CDCD00-2B77-4561-9237-FDF51FD0C1BD}" type="pres">
      <dgm:prSet presAssocID="{8F33BCCF-A64A-49F5-9E70-F16714E5802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239B50B7-6B46-4AE9-BC11-4D5807E5EA1A}" type="pres">
      <dgm:prSet presAssocID="{32B76E90-5BD1-4290-B92C-F9B13CBE97B5}" presName="sibTrans" presStyleLbl="bgSibTrans2D1" presStyleIdx="4" presStyleCnt="7"/>
      <dgm:spPr/>
      <dgm:t>
        <a:bodyPr/>
        <a:lstStyle/>
        <a:p>
          <a:endParaRPr lang="es-BO"/>
        </a:p>
      </dgm:t>
    </dgm:pt>
    <dgm:pt modelId="{9FD4A2BA-215F-4895-9ED0-425639BF2CC0}" type="pres">
      <dgm:prSet presAssocID="{11A567AF-CD0D-425D-9056-E1339C571364}" presName="compNode" presStyleCnt="0"/>
      <dgm:spPr/>
    </dgm:pt>
    <dgm:pt modelId="{6EDB5CBF-F21C-4E97-97D9-A7C86742C0F6}" type="pres">
      <dgm:prSet presAssocID="{11A567AF-CD0D-425D-9056-E1339C571364}" presName="dummyConnPt" presStyleCnt="0"/>
      <dgm:spPr/>
    </dgm:pt>
    <dgm:pt modelId="{36822E1C-C1AD-4D1C-925A-EAC192256EF6}" type="pres">
      <dgm:prSet presAssocID="{11A567AF-CD0D-425D-9056-E1339C571364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FFDF60EF-09A3-4067-80A6-C0C1A57DC20B}" type="pres">
      <dgm:prSet presAssocID="{AD855ECD-FD00-45E9-A948-2A0AB3240A74}" presName="sibTrans" presStyleLbl="bgSibTrans2D1" presStyleIdx="5" presStyleCnt="7"/>
      <dgm:spPr/>
      <dgm:t>
        <a:bodyPr/>
        <a:lstStyle/>
        <a:p>
          <a:endParaRPr lang="es-BO"/>
        </a:p>
      </dgm:t>
    </dgm:pt>
    <dgm:pt modelId="{92BDF7BA-4C88-41FE-A4BE-31F3A44CBFB7}" type="pres">
      <dgm:prSet presAssocID="{725B9B94-36F4-4165-93A6-BE2B3869EAAA}" presName="compNode" presStyleCnt="0"/>
      <dgm:spPr/>
    </dgm:pt>
    <dgm:pt modelId="{29EA91B0-28C2-4F26-8096-E0C699687112}" type="pres">
      <dgm:prSet presAssocID="{725B9B94-36F4-4165-93A6-BE2B3869EAAA}" presName="dummyConnPt" presStyleCnt="0"/>
      <dgm:spPr/>
    </dgm:pt>
    <dgm:pt modelId="{104406EF-1D96-4F63-8DC7-BADCE38F31CA}" type="pres">
      <dgm:prSet presAssocID="{725B9B94-36F4-4165-93A6-BE2B3869EAA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7D5F850C-B6FF-414F-A486-8C429EBF9997}" type="pres">
      <dgm:prSet presAssocID="{BAE861A7-DA8F-485C-B247-5070E392F143}" presName="sibTrans" presStyleLbl="bgSibTrans2D1" presStyleIdx="6" presStyleCnt="7"/>
      <dgm:spPr/>
      <dgm:t>
        <a:bodyPr/>
        <a:lstStyle/>
        <a:p>
          <a:endParaRPr lang="es-BO"/>
        </a:p>
      </dgm:t>
    </dgm:pt>
    <dgm:pt modelId="{C88D5C21-9500-4C8C-8D73-13ED3436F8B3}" type="pres">
      <dgm:prSet presAssocID="{2128D5D4-A905-4B3D-A4D2-FFADBDF510FC}" presName="compNode" presStyleCnt="0"/>
      <dgm:spPr/>
    </dgm:pt>
    <dgm:pt modelId="{06F68680-243E-4D3A-935C-4AA0564C9D5C}" type="pres">
      <dgm:prSet presAssocID="{2128D5D4-A905-4B3D-A4D2-FFADBDF510FC}" presName="dummyConnPt" presStyleCnt="0"/>
      <dgm:spPr/>
    </dgm:pt>
    <dgm:pt modelId="{53D17247-7296-4807-B5F1-8A318606E814}" type="pres">
      <dgm:prSet presAssocID="{2128D5D4-A905-4B3D-A4D2-FFADBDF510FC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</dgm:ptLst>
  <dgm:cxnLst>
    <dgm:cxn modelId="{7D4611BE-506C-49AD-A749-B2834777CB42}" type="presOf" srcId="{2128D5D4-A905-4B3D-A4D2-FFADBDF510FC}" destId="{53D17247-7296-4807-B5F1-8A318606E814}" srcOrd="0" destOrd="0" presId="urn:microsoft.com/office/officeart/2005/8/layout/bProcess4"/>
    <dgm:cxn modelId="{ACDDA3B3-07DD-4F70-9562-D7E01CFA9CE5}" type="presOf" srcId="{DBEBAFA7-1820-4996-9198-E231CDEA0429}" destId="{DDD78013-5DE4-43EC-B86D-227F1F880706}" srcOrd="0" destOrd="0" presId="urn:microsoft.com/office/officeart/2005/8/layout/bProcess4"/>
    <dgm:cxn modelId="{C6668D74-7AA7-4AD0-88D8-7D7C9D778816}" type="presOf" srcId="{D4F596A1-E965-4334-9532-832654840A10}" destId="{2ED5B2E9-693B-4B03-9F11-0C2D8E28F902}" srcOrd="0" destOrd="0" presId="urn:microsoft.com/office/officeart/2005/8/layout/bProcess4"/>
    <dgm:cxn modelId="{52B0B61F-FD02-4FEE-8A42-B3D18432273A}" srcId="{FE22B5EB-BED2-4495-9B2A-8B728895DA85}" destId="{8F33BCCF-A64A-49F5-9E70-F16714E5802C}" srcOrd="4" destOrd="0" parTransId="{811DFD31-AC28-42CD-880E-F1E8FA465C7C}" sibTransId="{32B76E90-5BD1-4290-B92C-F9B13CBE97B5}"/>
    <dgm:cxn modelId="{CC592514-25BE-4A57-934F-C99285FD4FFF}" type="presOf" srcId="{FE22B5EB-BED2-4495-9B2A-8B728895DA85}" destId="{287C8690-3FB0-4763-AF9E-01F99977DDB2}" srcOrd="0" destOrd="0" presId="urn:microsoft.com/office/officeart/2005/8/layout/bProcess4"/>
    <dgm:cxn modelId="{F60CECC3-D8F4-45CC-95CD-7A68C700A914}" srcId="{FE22B5EB-BED2-4495-9B2A-8B728895DA85}" destId="{FE17F682-3C58-42A9-8764-8013FDB0676C}" srcOrd="3" destOrd="0" parTransId="{29B60831-749A-4A25-996E-66A5DC4E41B6}" sibTransId="{DBEBAFA7-1820-4996-9198-E231CDEA0429}"/>
    <dgm:cxn modelId="{825D1210-BF05-4356-B754-956ECF622CBC}" type="presOf" srcId="{AD855ECD-FD00-45E9-A948-2A0AB3240A74}" destId="{FFDF60EF-09A3-4067-80A6-C0C1A57DC20B}" srcOrd="0" destOrd="0" presId="urn:microsoft.com/office/officeart/2005/8/layout/bProcess4"/>
    <dgm:cxn modelId="{9D58B032-5272-43AC-8A61-87E0AFEF0B69}" srcId="{FE22B5EB-BED2-4495-9B2A-8B728895DA85}" destId="{B69165D3-BCFC-4560-965D-B9826517ADE2}" srcOrd="1" destOrd="0" parTransId="{37D1A285-27DF-4B34-9404-9024B55EABBC}" sibTransId="{773F9061-41EA-4C11-8FA2-4FA8F96AB562}"/>
    <dgm:cxn modelId="{4A09E301-CA3E-40C3-BF46-D6C9C5897107}" type="presOf" srcId="{32B76E90-5BD1-4290-B92C-F9B13CBE97B5}" destId="{239B50B7-6B46-4AE9-BC11-4D5807E5EA1A}" srcOrd="0" destOrd="0" presId="urn:microsoft.com/office/officeart/2005/8/layout/bProcess4"/>
    <dgm:cxn modelId="{169D7396-FC6A-4DA5-A915-29158F49DE2A}" type="presOf" srcId="{773F9061-41EA-4C11-8FA2-4FA8F96AB562}" destId="{8C9C432F-094C-4068-AD19-910931F5D109}" srcOrd="0" destOrd="0" presId="urn:microsoft.com/office/officeart/2005/8/layout/bProcess4"/>
    <dgm:cxn modelId="{7C56A147-3C12-42C0-9DE4-9721E207BE74}" type="presOf" srcId="{A10B4CFF-DE3F-4553-B5D8-DDA63345504B}" destId="{9214C7F4-3909-42FB-BC76-CB69A3C624FA}" srcOrd="0" destOrd="0" presId="urn:microsoft.com/office/officeart/2005/8/layout/bProcess4"/>
    <dgm:cxn modelId="{81B8F34F-547C-4C6E-80E1-76C5242DB457}" type="presOf" srcId="{B69165D3-BCFC-4560-965D-B9826517ADE2}" destId="{96A6954A-F26D-416C-9409-70E31574ECF4}" srcOrd="0" destOrd="0" presId="urn:microsoft.com/office/officeart/2005/8/layout/bProcess4"/>
    <dgm:cxn modelId="{BCAC20E7-74D5-4D74-A118-BADEEA988679}" srcId="{FE22B5EB-BED2-4495-9B2A-8B728895DA85}" destId="{F765C90F-6596-4D2A-BBF1-BBA28025A342}" srcOrd="0" destOrd="0" parTransId="{45732956-D208-433E-86E8-840BBBD0913F}" sibTransId="{8A049512-547D-4354-9823-6D686E0A5D1F}"/>
    <dgm:cxn modelId="{9F8CAC25-D7F1-4A2A-9C1B-399A93440DBB}" type="presOf" srcId="{8F33BCCF-A64A-49F5-9E70-F16714E5802C}" destId="{11CDCD00-2B77-4561-9237-FDF51FD0C1BD}" srcOrd="0" destOrd="0" presId="urn:microsoft.com/office/officeart/2005/8/layout/bProcess4"/>
    <dgm:cxn modelId="{9CC76951-2346-431C-ACEB-D5A23C091E44}" type="presOf" srcId="{F765C90F-6596-4D2A-BBF1-BBA28025A342}" destId="{535F8DC5-A3B2-4863-9C4A-7486031F954B}" srcOrd="0" destOrd="0" presId="urn:microsoft.com/office/officeart/2005/8/layout/bProcess4"/>
    <dgm:cxn modelId="{83B9C217-AAA2-4935-AD3B-8F61FC38CD16}" srcId="{FE22B5EB-BED2-4495-9B2A-8B728895DA85}" destId="{2128D5D4-A905-4B3D-A4D2-FFADBDF510FC}" srcOrd="7" destOrd="0" parTransId="{A64D5D80-2FD9-45D5-8B98-60E74029EA68}" sibTransId="{BB0A54E9-29DF-48AD-8A0B-88706E90882A}"/>
    <dgm:cxn modelId="{280917BF-3D2F-46F8-AA37-1F507C3C0946}" type="presOf" srcId="{11A567AF-CD0D-425D-9056-E1339C571364}" destId="{36822E1C-C1AD-4D1C-925A-EAC192256EF6}" srcOrd="0" destOrd="0" presId="urn:microsoft.com/office/officeart/2005/8/layout/bProcess4"/>
    <dgm:cxn modelId="{F66110D1-AF1D-465E-BDFB-C31ECBFE9074}" srcId="{FE22B5EB-BED2-4495-9B2A-8B728895DA85}" destId="{A10B4CFF-DE3F-4553-B5D8-DDA63345504B}" srcOrd="2" destOrd="0" parTransId="{AD09349A-E7C1-4E9E-B890-674BC6BA187D}" sibTransId="{D4F596A1-E965-4334-9532-832654840A10}"/>
    <dgm:cxn modelId="{83B77CCB-2062-4AFC-9467-9562B5ED0DA7}" type="presOf" srcId="{FE17F682-3C58-42A9-8764-8013FDB0676C}" destId="{2F6424AB-CB91-4C31-AB34-D37223137719}" srcOrd="0" destOrd="0" presId="urn:microsoft.com/office/officeart/2005/8/layout/bProcess4"/>
    <dgm:cxn modelId="{28D6F68F-D8C6-48D7-A29B-D16011E35576}" type="presOf" srcId="{BAE861A7-DA8F-485C-B247-5070E392F143}" destId="{7D5F850C-B6FF-414F-A486-8C429EBF9997}" srcOrd="0" destOrd="0" presId="urn:microsoft.com/office/officeart/2005/8/layout/bProcess4"/>
    <dgm:cxn modelId="{7D4D487C-5E50-42F5-B935-0415DE63E839}" type="presOf" srcId="{725B9B94-36F4-4165-93A6-BE2B3869EAAA}" destId="{104406EF-1D96-4F63-8DC7-BADCE38F31CA}" srcOrd="0" destOrd="0" presId="urn:microsoft.com/office/officeart/2005/8/layout/bProcess4"/>
    <dgm:cxn modelId="{006CCA3D-D758-45C1-AE51-4885C024F6CF}" srcId="{FE22B5EB-BED2-4495-9B2A-8B728895DA85}" destId="{725B9B94-36F4-4165-93A6-BE2B3869EAAA}" srcOrd="6" destOrd="0" parTransId="{82C16199-799A-4796-9E58-45D93FBD7A21}" sibTransId="{BAE861A7-DA8F-485C-B247-5070E392F143}"/>
    <dgm:cxn modelId="{891073FC-008D-4ACC-929C-6AB58BCF750A}" srcId="{FE22B5EB-BED2-4495-9B2A-8B728895DA85}" destId="{11A567AF-CD0D-425D-9056-E1339C571364}" srcOrd="5" destOrd="0" parTransId="{E0A2C281-E90D-4E75-8F6A-EB1FCE683E59}" sibTransId="{AD855ECD-FD00-45E9-A948-2A0AB3240A74}"/>
    <dgm:cxn modelId="{4D135C25-781A-4E01-A661-5C84F477B446}" type="presOf" srcId="{8A049512-547D-4354-9823-6D686E0A5D1F}" destId="{92BC705A-6408-41F5-8822-AD5671740BE0}" srcOrd="0" destOrd="0" presId="urn:microsoft.com/office/officeart/2005/8/layout/bProcess4"/>
    <dgm:cxn modelId="{08892A0D-BB5F-4DC5-8F12-4FBFAA980E39}" type="presParOf" srcId="{287C8690-3FB0-4763-AF9E-01F99977DDB2}" destId="{696479CB-9A2D-4E58-B71D-BBCCA01EF1A0}" srcOrd="0" destOrd="0" presId="urn:microsoft.com/office/officeart/2005/8/layout/bProcess4"/>
    <dgm:cxn modelId="{4FFECF79-979E-415B-A829-90E3F4B6CFFB}" type="presParOf" srcId="{696479CB-9A2D-4E58-B71D-BBCCA01EF1A0}" destId="{E7993E07-026F-4AE5-BF81-ADDEC3C929FE}" srcOrd="0" destOrd="0" presId="urn:microsoft.com/office/officeart/2005/8/layout/bProcess4"/>
    <dgm:cxn modelId="{223D0DA6-452E-4473-8EEF-F3A7E7122F7D}" type="presParOf" srcId="{696479CB-9A2D-4E58-B71D-BBCCA01EF1A0}" destId="{535F8DC5-A3B2-4863-9C4A-7486031F954B}" srcOrd="1" destOrd="0" presId="urn:microsoft.com/office/officeart/2005/8/layout/bProcess4"/>
    <dgm:cxn modelId="{E5544383-84F1-4267-9D24-FD0F2BA53197}" type="presParOf" srcId="{287C8690-3FB0-4763-AF9E-01F99977DDB2}" destId="{92BC705A-6408-41F5-8822-AD5671740BE0}" srcOrd="1" destOrd="0" presId="urn:microsoft.com/office/officeart/2005/8/layout/bProcess4"/>
    <dgm:cxn modelId="{3DFB830E-30A3-443C-80BD-B87085C7A317}" type="presParOf" srcId="{287C8690-3FB0-4763-AF9E-01F99977DDB2}" destId="{7A0DEF32-D55A-401C-8063-41518BEA0635}" srcOrd="2" destOrd="0" presId="urn:microsoft.com/office/officeart/2005/8/layout/bProcess4"/>
    <dgm:cxn modelId="{024CBC34-CAD5-4D7A-B960-744680E2A279}" type="presParOf" srcId="{7A0DEF32-D55A-401C-8063-41518BEA0635}" destId="{00A66FBA-8510-4B54-9146-AD8D18AB012E}" srcOrd="0" destOrd="0" presId="urn:microsoft.com/office/officeart/2005/8/layout/bProcess4"/>
    <dgm:cxn modelId="{08DEFA6D-5610-4E70-ADDF-11C68EADA79B}" type="presParOf" srcId="{7A0DEF32-D55A-401C-8063-41518BEA0635}" destId="{96A6954A-F26D-416C-9409-70E31574ECF4}" srcOrd="1" destOrd="0" presId="urn:microsoft.com/office/officeart/2005/8/layout/bProcess4"/>
    <dgm:cxn modelId="{131C02C7-9358-43A6-B26C-6266158A5834}" type="presParOf" srcId="{287C8690-3FB0-4763-AF9E-01F99977DDB2}" destId="{8C9C432F-094C-4068-AD19-910931F5D109}" srcOrd="3" destOrd="0" presId="urn:microsoft.com/office/officeart/2005/8/layout/bProcess4"/>
    <dgm:cxn modelId="{9B4B2DC9-C232-4EC9-9F25-3FF28A715331}" type="presParOf" srcId="{287C8690-3FB0-4763-AF9E-01F99977DDB2}" destId="{7D8F5462-6005-4415-8A6B-88F7624B94E7}" srcOrd="4" destOrd="0" presId="urn:microsoft.com/office/officeart/2005/8/layout/bProcess4"/>
    <dgm:cxn modelId="{20550D7F-6DFF-49E3-B1F3-DEF0F9E9FBAF}" type="presParOf" srcId="{7D8F5462-6005-4415-8A6B-88F7624B94E7}" destId="{75F5E2A6-B2FF-43F1-887C-D900CA8644D6}" srcOrd="0" destOrd="0" presId="urn:microsoft.com/office/officeart/2005/8/layout/bProcess4"/>
    <dgm:cxn modelId="{25EA3BBF-841A-49ED-9830-5048C7C88E2B}" type="presParOf" srcId="{7D8F5462-6005-4415-8A6B-88F7624B94E7}" destId="{9214C7F4-3909-42FB-BC76-CB69A3C624FA}" srcOrd="1" destOrd="0" presId="urn:microsoft.com/office/officeart/2005/8/layout/bProcess4"/>
    <dgm:cxn modelId="{91537216-0C2D-47B7-850C-12A34BDF73AC}" type="presParOf" srcId="{287C8690-3FB0-4763-AF9E-01F99977DDB2}" destId="{2ED5B2E9-693B-4B03-9F11-0C2D8E28F902}" srcOrd="5" destOrd="0" presId="urn:microsoft.com/office/officeart/2005/8/layout/bProcess4"/>
    <dgm:cxn modelId="{D97CF37B-DC95-4F6C-81CF-640AD0E57587}" type="presParOf" srcId="{287C8690-3FB0-4763-AF9E-01F99977DDB2}" destId="{CE4FE7B9-1C54-4F29-A0B8-D121EC871626}" srcOrd="6" destOrd="0" presId="urn:microsoft.com/office/officeart/2005/8/layout/bProcess4"/>
    <dgm:cxn modelId="{97CA440C-B872-4E68-93D5-2E269D5EAEC3}" type="presParOf" srcId="{CE4FE7B9-1C54-4F29-A0B8-D121EC871626}" destId="{02C5BA82-46ED-4EF1-A6EF-3FBF09FCA84B}" srcOrd="0" destOrd="0" presId="urn:microsoft.com/office/officeart/2005/8/layout/bProcess4"/>
    <dgm:cxn modelId="{9A7B54D7-DE1E-4F03-B9D7-44519C861CA5}" type="presParOf" srcId="{CE4FE7B9-1C54-4F29-A0B8-D121EC871626}" destId="{2F6424AB-CB91-4C31-AB34-D37223137719}" srcOrd="1" destOrd="0" presId="urn:microsoft.com/office/officeart/2005/8/layout/bProcess4"/>
    <dgm:cxn modelId="{4921B0BD-523E-4ACC-B310-33E9AA2A452D}" type="presParOf" srcId="{287C8690-3FB0-4763-AF9E-01F99977DDB2}" destId="{DDD78013-5DE4-43EC-B86D-227F1F880706}" srcOrd="7" destOrd="0" presId="urn:microsoft.com/office/officeart/2005/8/layout/bProcess4"/>
    <dgm:cxn modelId="{43EF0BE7-5DB1-40B6-A4C6-DE2B73ABA892}" type="presParOf" srcId="{287C8690-3FB0-4763-AF9E-01F99977DDB2}" destId="{940F182C-0D73-4B8E-9AFE-3C05F20F97FB}" srcOrd="8" destOrd="0" presId="urn:microsoft.com/office/officeart/2005/8/layout/bProcess4"/>
    <dgm:cxn modelId="{9C7C9BC5-989A-4E37-96B0-D9C42BEDE241}" type="presParOf" srcId="{940F182C-0D73-4B8E-9AFE-3C05F20F97FB}" destId="{B2097FF9-47EF-405E-869F-6D6ACDDE3572}" srcOrd="0" destOrd="0" presId="urn:microsoft.com/office/officeart/2005/8/layout/bProcess4"/>
    <dgm:cxn modelId="{D78C4352-C2D5-420A-B86A-A29A8CE05DBC}" type="presParOf" srcId="{940F182C-0D73-4B8E-9AFE-3C05F20F97FB}" destId="{11CDCD00-2B77-4561-9237-FDF51FD0C1BD}" srcOrd="1" destOrd="0" presId="urn:microsoft.com/office/officeart/2005/8/layout/bProcess4"/>
    <dgm:cxn modelId="{66FFBD52-C838-4277-ADAB-07DEC13DE60A}" type="presParOf" srcId="{287C8690-3FB0-4763-AF9E-01F99977DDB2}" destId="{239B50B7-6B46-4AE9-BC11-4D5807E5EA1A}" srcOrd="9" destOrd="0" presId="urn:microsoft.com/office/officeart/2005/8/layout/bProcess4"/>
    <dgm:cxn modelId="{D6BFE2EC-5D2B-4914-9C51-00FEC5DB5BDF}" type="presParOf" srcId="{287C8690-3FB0-4763-AF9E-01F99977DDB2}" destId="{9FD4A2BA-215F-4895-9ED0-425639BF2CC0}" srcOrd="10" destOrd="0" presId="urn:microsoft.com/office/officeart/2005/8/layout/bProcess4"/>
    <dgm:cxn modelId="{D1FA6645-A9E0-4035-87DF-517EB419E90F}" type="presParOf" srcId="{9FD4A2BA-215F-4895-9ED0-425639BF2CC0}" destId="{6EDB5CBF-F21C-4E97-97D9-A7C86742C0F6}" srcOrd="0" destOrd="0" presId="urn:microsoft.com/office/officeart/2005/8/layout/bProcess4"/>
    <dgm:cxn modelId="{3B1FC1D9-EB8F-4D69-8433-43C365424080}" type="presParOf" srcId="{9FD4A2BA-215F-4895-9ED0-425639BF2CC0}" destId="{36822E1C-C1AD-4D1C-925A-EAC192256EF6}" srcOrd="1" destOrd="0" presId="urn:microsoft.com/office/officeart/2005/8/layout/bProcess4"/>
    <dgm:cxn modelId="{B03AB9A4-919F-48FF-B66C-FD7A1AFD7789}" type="presParOf" srcId="{287C8690-3FB0-4763-AF9E-01F99977DDB2}" destId="{FFDF60EF-09A3-4067-80A6-C0C1A57DC20B}" srcOrd="11" destOrd="0" presId="urn:microsoft.com/office/officeart/2005/8/layout/bProcess4"/>
    <dgm:cxn modelId="{F40840E8-C41C-45A2-8D5C-ABA1A6FBC3BC}" type="presParOf" srcId="{287C8690-3FB0-4763-AF9E-01F99977DDB2}" destId="{92BDF7BA-4C88-41FE-A4BE-31F3A44CBFB7}" srcOrd="12" destOrd="0" presId="urn:microsoft.com/office/officeart/2005/8/layout/bProcess4"/>
    <dgm:cxn modelId="{B17B54B1-E97E-44A1-992D-9EFA10746196}" type="presParOf" srcId="{92BDF7BA-4C88-41FE-A4BE-31F3A44CBFB7}" destId="{29EA91B0-28C2-4F26-8096-E0C699687112}" srcOrd="0" destOrd="0" presId="urn:microsoft.com/office/officeart/2005/8/layout/bProcess4"/>
    <dgm:cxn modelId="{1A71C698-D0E9-4311-BB73-ABE16AF8D829}" type="presParOf" srcId="{92BDF7BA-4C88-41FE-A4BE-31F3A44CBFB7}" destId="{104406EF-1D96-4F63-8DC7-BADCE38F31CA}" srcOrd="1" destOrd="0" presId="urn:microsoft.com/office/officeart/2005/8/layout/bProcess4"/>
    <dgm:cxn modelId="{00A7611A-BDBE-4EF8-B4E6-24DE782D23A0}" type="presParOf" srcId="{287C8690-3FB0-4763-AF9E-01F99977DDB2}" destId="{7D5F850C-B6FF-414F-A486-8C429EBF9997}" srcOrd="13" destOrd="0" presId="urn:microsoft.com/office/officeart/2005/8/layout/bProcess4"/>
    <dgm:cxn modelId="{CD9FFAB3-DAC0-4632-997D-9C92DD5A5D2E}" type="presParOf" srcId="{287C8690-3FB0-4763-AF9E-01F99977DDB2}" destId="{C88D5C21-9500-4C8C-8D73-13ED3436F8B3}" srcOrd="14" destOrd="0" presId="urn:microsoft.com/office/officeart/2005/8/layout/bProcess4"/>
    <dgm:cxn modelId="{5BBDD768-6495-4FC6-9A58-79D5D1A9BC92}" type="presParOf" srcId="{C88D5C21-9500-4C8C-8D73-13ED3436F8B3}" destId="{06F68680-243E-4D3A-935C-4AA0564C9D5C}" srcOrd="0" destOrd="0" presId="urn:microsoft.com/office/officeart/2005/8/layout/bProcess4"/>
    <dgm:cxn modelId="{2A693966-1089-4C4F-8600-A94EB2548A06}" type="presParOf" srcId="{C88D5C21-9500-4C8C-8D73-13ED3436F8B3}" destId="{53D17247-7296-4807-B5F1-8A318606E814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3FA1ED-768A-4CF8-89A7-C87A3C0098FC}">
      <dsp:nvSpPr>
        <dsp:cNvPr id="0" name=""/>
        <dsp:cNvSpPr/>
      </dsp:nvSpPr>
      <dsp:spPr>
        <a:xfrm>
          <a:off x="1081852" y="1805894"/>
          <a:ext cx="2026893" cy="13519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kern="1200" dirty="0" smtClean="0"/>
            <a:t>Para la venta en el mercado interno, el precio se basará en los precios reales de venta del mercado interno.</a:t>
          </a:r>
          <a:endParaRPr lang="es-BO" sz="1100" kern="1200" dirty="0"/>
        </a:p>
      </dsp:txBody>
      <dsp:txXfrm>
        <a:off x="1406155" y="1805894"/>
        <a:ext cx="1702590" cy="1351937"/>
      </dsp:txXfrm>
    </dsp:sp>
    <dsp:sp modelId="{C9A8F086-6CA2-4783-B6D2-F793EC867A88}">
      <dsp:nvSpPr>
        <dsp:cNvPr id="0" name=""/>
        <dsp:cNvSpPr/>
      </dsp:nvSpPr>
      <dsp:spPr>
        <a:xfrm>
          <a:off x="1081852" y="3157831"/>
          <a:ext cx="2026893" cy="13519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kern="1200" dirty="0" smtClean="0"/>
            <a:t>Para la exportación, el precio real de exportación ajustable por calidad o el precio del WTI, que se publica en el boletín </a:t>
          </a:r>
          <a:r>
            <a:rPr lang="es-BO" sz="1100" kern="1200" dirty="0" err="1" smtClean="0"/>
            <a:t>Platts</a:t>
          </a:r>
          <a:r>
            <a:rPr lang="es-BO" sz="1100" kern="1200" dirty="0" smtClean="0"/>
            <a:t> </a:t>
          </a:r>
          <a:r>
            <a:rPr lang="es-BO" sz="1100" kern="1200" dirty="0" err="1" smtClean="0"/>
            <a:t>Oilgram</a:t>
          </a:r>
          <a:r>
            <a:rPr lang="es-BO" sz="1100" kern="1200" dirty="0" smtClean="0"/>
            <a:t> Price </a:t>
          </a:r>
          <a:r>
            <a:rPr lang="es-BO" sz="1100" kern="1200" dirty="0" err="1" smtClean="0"/>
            <a:t>Report</a:t>
          </a:r>
          <a:r>
            <a:rPr lang="es-BO" sz="1100" kern="1200" dirty="0" smtClean="0"/>
            <a:t>, el que sea mayor</a:t>
          </a:r>
          <a:endParaRPr lang="es-BO" sz="1100" kern="1200" dirty="0"/>
        </a:p>
      </dsp:txBody>
      <dsp:txXfrm>
        <a:off x="1406155" y="3157831"/>
        <a:ext cx="1702590" cy="1351937"/>
      </dsp:txXfrm>
    </dsp:sp>
    <dsp:sp modelId="{555C8201-E18D-4295-898D-373DD179D8A3}">
      <dsp:nvSpPr>
        <dsp:cNvPr id="0" name=""/>
        <dsp:cNvSpPr/>
      </dsp:nvSpPr>
      <dsp:spPr>
        <a:xfrm>
          <a:off x="843" y="1265389"/>
          <a:ext cx="1351262" cy="1351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000" kern="1200" dirty="0" smtClean="0"/>
            <a:t>Precios del Petróleo</a:t>
          </a:r>
          <a:endParaRPr lang="es-BO" sz="2000" kern="1200" dirty="0"/>
        </a:p>
      </dsp:txBody>
      <dsp:txXfrm>
        <a:off x="198731" y="1463277"/>
        <a:ext cx="955486" cy="955486"/>
      </dsp:txXfrm>
    </dsp:sp>
    <dsp:sp modelId="{B6F0C5FA-8120-4B10-AF87-C93CAA9109E6}">
      <dsp:nvSpPr>
        <dsp:cNvPr id="0" name=""/>
        <dsp:cNvSpPr/>
      </dsp:nvSpPr>
      <dsp:spPr>
        <a:xfrm>
          <a:off x="4460008" y="1805894"/>
          <a:ext cx="2026893" cy="13519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kern="1200" dirty="0" smtClean="0"/>
            <a:t>El precio efectivamente pagado para las exportaciones.</a:t>
          </a:r>
          <a:endParaRPr lang="es-BO" sz="1100" kern="1200" dirty="0"/>
        </a:p>
      </dsp:txBody>
      <dsp:txXfrm>
        <a:off x="4784311" y="1805894"/>
        <a:ext cx="1702590" cy="1351937"/>
      </dsp:txXfrm>
    </dsp:sp>
    <dsp:sp modelId="{ECF6981C-B48C-49D1-A87E-8E5FE837C68B}">
      <dsp:nvSpPr>
        <dsp:cNvPr id="0" name=""/>
        <dsp:cNvSpPr/>
      </dsp:nvSpPr>
      <dsp:spPr>
        <a:xfrm>
          <a:off x="4460008" y="3157831"/>
          <a:ext cx="2026893" cy="13519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kern="1200" dirty="0" smtClean="0"/>
            <a:t>El precio efectivamente pagado en el Mercado Interno</a:t>
          </a:r>
          <a:endParaRPr lang="es-BO" sz="1100" kern="1200" dirty="0"/>
        </a:p>
      </dsp:txBody>
      <dsp:txXfrm>
        <a:off x="4784311" y="3157831"/>
        <a:ext cx="1702590" cy="1351937"/>
      </dsp:txXfrm>
    </dsp:sp>
    <dsp:sp modelId="{60C26397-694F-477E-8991-BF6D35F3A2B2}">
      <dsp:nvSpPr>
        <dsp:cNvPr id="0" name=""/>
        <dsp:cNvSpPr/>
      </dsp:nvSpPr>
      <dsp:spPr>
        <a:xfrm>
          <a:off x="3378998" y="1265389"/>
          <a:ext cx="1351262" cy="1351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000" kern="1200" dirty="0" smtClean="0"/>
            <a:t>precio del Gas Natural</a:t>
          </a:r>
          <a:endParaRPr lang="es-BO" sz="2000" kern="1200" dirty="0"/>
        </a:p>
      </dsp:txBody>
      <dsp:txXfrm>
        <a:off x="3576886" y="1463277"/>
        <a:ext cx="955486" cy="955486"/>
      </dsp:txXfrm>
    </dsp:sp>
    <dsp:sp modelId="{610E3B6D-0134-4771-82D4-9363EB44B39E}">
      <dsp:nvSpPr>
        <dsp:cNvPr id="0" name=""/>
        <dsp:cNvSpPr/>
      </dsp:nvSpPr>
      <dsp:spPr>
        <a:xfrm>
          <a:off x="7838164" y="1805894"/>
          <a:ext cx="2026893" cy="13519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kern="1200" dirty="0" smtClean="0"/>
            <a:t>Para mercado interno se basará en los precios reales de venta al mercado interno.</a:t>
          </a:r>
          <a:endParaRPr lang="es-BO" sz="1100" kern="1200" dirty="0"/>
        </a:p>
      </dsp:txBody>
      <dsp:txXfrm>
        <a:off x="8162467" y="1805894"/>
        <a:ext cx="1702590" cy="1351937"/>
      </dsp:txXfrm>
    </dsp:sp>
    <dsp:sp modelId="{4FCA1B02-0774-44E5-A649-3DF8A270BF47}">
      <dsp:nvSpPr>
        <dsp:cNvPr id="0" name=""/>
        <dsp:cNvSpPr/>
      </dsp:nvSpPr>
      <dsp:spPr>
        <a:xfrm>
          <a:off x="7838164" y="3157831"/>
          <a:ext cx="2026893" cy="13519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kern="1200" dirty="0" smtClean="0"/>
            <a:t>Para la exportación, el precio real de exportación.</a:t>
          </a:r>
          <a:endParaRPr lang="es-BO" sz="1100" kern="1200" dirty="0"/>
        </a:p>
      </dsp:txBody>
      <dsp:txXfrm>
        <a:off x="8162467" y="3157831"/>
        <a:ext cx="1702590" cy="1351937"/>
      </dsp:txXfrm>
    </dsp:sp>
    <dsp:sp modelId="{C34DA952-BA70-43C4-B941-3AD7E7FC0117}">
      <dsp:nvSpPr>
        <dsp:cNvPr id="0" name=""/>
        <dsp:cNvSpPr/>
      </dsp:nvSpPr>
      <dsp:spPr>
        <a:xfrm>
          <a:off x="6757154" y="1265389"/>
          <a:ext cx="1351262" cy="1351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000" kern="1200" dirty="0" smtClean="0"/>
            <a:t>Precio GLP</a:t>
          </a:r>
          <a:endParaRPr lang="es-BO" sz="2000" kern="1200" dirty="0"/>
        </a:p>
      </dsp:txBody>
      <dsp:txXfrm>
        <a:off x="6955042" y="1463277"/>
        <a:ext cx="955486" cy="9554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BC705A-6408-41F5-8822-AD5671740BE0}">
      <dsp:nvSpPr>
        <dsp:cNvPr id="0" name=""/>
        <dsp:cNvSpPr/>
      </dsp:nvSpPr>
      <dsp:spPr>
        <a:xfrm rot="5400000">
          <a:off x="440082" y="1218877"/>
          <a:ext cx="1906899" cy="22982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5F8DC5-A3B2-4863-9C4A-7486031F954B}">
      <dsp:nvSpPr>
        <dsp:cNvPr id="0" name=""/>
        <dsp:cNvSpPr/>
      </dsp:nvSpPr>
      <dsp:spPr>
        <a:xfrm>
          <a:off x="878678" y="1791"/>
          <a:ext cx="2553571" cy="1532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1" i="0" kern="1200" dirty="0" smtClean="0"/>
            <a:t>Formulario 8131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0" i="0" kern="1200" dirty="0" smtClean="0"/>
            <a:t>(IDH -Anexo Petróleo)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0" i="0" kern="1200" dirty="0" smtClean="0"/>
            <a:t>Utilizado para determinar la base imponible del producto Petróleo.</a:t>
          </a:r>
          <a:endParaRPr lang="es-BO" sz="1100" kern="1200" dirty="0"/>
        </a:p>
      </dsp:txBody>
      <dsp:txXfrm>
        <a:off x="923553" y="46666"/>
        <a:ext cx="2463821" cy="1442393"/>
      </dsp:txXfrm>
    </dsp:sp>
    <dsp:sp modelId="{8C9C432F-094C-4068-AD19-910931F5D109}">
      <dsp:nvSpPr>
        <dsp:cNvPr id="0" name=""/>
        <dsp:cNvSpPr/>
      </dsp:nvSpPr>
      <dsp:spPr>
        <a:xfrm rot="5400000">
          <a:off x="440082" y="3134056"/>
          <a:ext cx="1906899" cy="22982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A6954A-F26D-416C-9409-70E31574ECF4}">
      <dsp:nvSpPr>
        <dsp:cNvPr id="0" name=""/>
        <dsp:cNvSpPr/>
      </dsp:nvSpPr>
      <dsp:spPr>
        <a:xfrm>
          <a:off x="878678" y="1916970"/>
          <a:ext cx="2553571" cy="1532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1" i="0" kern="1200" dirty="0" smtClean="0"/>
            <a:t>Formulario 8132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0" i="0" kern="1200" dirty="0" smtClean="0"/>
            <a:t>(IDH - Anexo Gas Natural)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0" i="0" kern="1200" dirty="0" smtClean="0"/>
            <a:t> Utilizado para determinar la base imponible del producto Gas Natural.</a:t>
          </a:r>
          <a:endParaRPr lang="es-BO" sz="1100" kern="1200" dirty="0"/>
        </a:p>
      </dsp:txBody>
      <dsp:txXfrm>
        <a:off x="923553" y="1961845"/>
        <a:ext cx="2463821" cy="1442393"/>
      </dsp:txXfrm>
    </dsp:sp>
    <dsp:sp modelId="{2ED5B2E9-693B-4B03-9F11-0C2D8E28F902}">
      <dsp:nvSpPr>
        <dsp:cNvPr id="0" name=""/>
        <dsp:cNvSpPr/>
      </dsp:nvSpPr>
      <dsp:spPr>
        <a:xfrm>
          <a:off x="1397671" y="4091646"/>
          <a:ext cx="3387971" cy="22982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14C7F4-3909-42FB-BC76-CB69A3C624FA}">
      <dsp:nvSpPr>
        <dsp:cNvPr id="0" name=""/>
        <dsp:cNvSpPr/>
      </dsp:nvSpPr>
      <dsp:spPr>
        <a:xfrm>
          <a:off x="878678" y="3832149"/>
          <a:ext cx="2553571" cy="1532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1" i="0" kern="1200" dirty="0" smtClean="0"/>
            <a:t>Formularlo 8133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0" i="0" kern="1200" dirty="0" smtClean="0"/>
            <a:t> (IDH -Anexo Gas Licuada de Petróleo - GLP)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0" i="0" kern="1200" dirty="0" smtClean="0"/>
            <a:t>Utilizado para determinar la base imponible del producto Gas Licuado de Petróleo - GLP.</a:t>
          </a:r>
          <a:endParaRPr lang="es-BO" sz="1100" kern="1200" dirty="0"/>
        </a:p>
      </dsp:txBody>
      <dsp:txXfrm>
        <a:off x="923553" y="3877024"/>
        <a:ext cx="2463821" cy="1442393"/>
      </dsp:txXfrm>
    </dsp:sp>
    <dsp:sp modelId="{DDD78013-5DE4-43EC-B86D-227F1F880706}">
      <dsp:nvSpPr>
        <dsp:cNvPr id="0" name=""/>
        <dsp:cNvSpPr/>
      </dsp:nvSpPr>
      <dsp:spPr>
        <a:xfrm rot="16200000">
          <a:off x="3836332" y="3134056"/>
          <a:ext cx="1906899" cy="22982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6424AB-CB91-4C31-AB34-D37223137719}">
      <dsp:nvSpPr>
        <dsp:cNvPr id="0" name=""/>
        <dsp:cNvSpPr/>
      </dsp:nvSpPr>
      <dsp:spPr>
        <a:xfrm>
          <a:off x="4274928" y="3832149"/>
          <a:ext cx="2553571" cy="1532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0" i="0" kern="1200" dirty="0" smtClean="0"/>
            <a:t>Formulario 8134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0" i="0" kern="1200" dirty="0" smtClean="0"/>
            <a:t>(IDH -Anexo Facturas)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0" i="0" kern="1200" dirty="0" smtClean="0"/>
            <a:t>Utilizada para registrar el detalle de volumen, precios y facturas por tipo de producto.</a:t>
          </a:r>
          <a:endParaRPr lang="es-BO" sz="1100" kern="1200" dirty="0"/>
        </a:p>
      </dsp:txBody>
      <dsp:txXfrm>
        <a:off x="4319803" y="3877024"/>
        <a:ext cx="2463821" cy="1442393"/>
      </dsp:txXfrm>
    </dsp:sp>
    <dsp:sp modelId="{239B50B7-6B46-4AE9-BC11-4D5807E5EA1A}">
      <dsp:nvSpPr>
        <dsp:cNvPr id="0" name=""/>
        <dsp:cNvSpPr/>
      </dsp:nvSpPr>
      <dsp:spPr>
        <a:xfrm rot="16200000">
          <a:off x="3836332" y="1218877"/>
          <a:ext cx="1906899" cy="22982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CDCD00-2B77-4561-9237-FDF51FD0C1BD}">
      <dsp:nvSpPr>
        <dsp:cNvPr id="0" name=""/>
        <dsp:cNvSpPr/>
      </dsp:nvSpPr>
      <dsp:spPr>
        <a:xfrm>
          <a:off x="4274928" y="1916970"/>
          <a:ext cx="2553571" cy="1532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1" i="0" kern="1200" dirty="0" smtClean="0"/>
            <a:t>Formulario 8136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0" i="0" kern="1200" dirty="0" smtClean="0"/>
            <a:t> (IDH -Anexo Asignación Petróleo)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0" i="0" kern="1200" dirty="0" smtClean="0"/>
            <a:t>Utilizado para registrar el detalle de volumen y porcentaje comercializado (mercado interno y externa) del producto Petróleo.</a:t>
          </a:r>
          <a:endParaRPr lang="es-BO" sz="1100" kern="1200" dirty="0"/>
        </a:p>
      </dsp:txBody>
      <dsp:txXfrm>
        <a:off x="4319803" y="1961845"/>
        <a:ext cx="2463821" cy="1442393"/>
      </dsp:txXfrm>
    </dsp:sp>
    <dsp:sp modelId="{FFDF60EF-09A3-4067-80A6-C0C1A57DC20B}">
      <dsp:nvSpPr>
        <dsp:cNvPr id="0" name=""/>
        <dsp:cNvSpPr/>
      </dsp:nvSpPr>
      <dsp:spPr>
        <a:xfrm>
          <a:off x="4793922" y="261288"/>
          <a:ext cx="3387971" cy="22982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822E1C-C1AD-4D1C-925A-EAC192256EF6}">
      <dsp:nvSpPr>
        <dsp:cNvPr id="0" name=""/>
        <dsp:cNvSpPr/>
      </dsp:nvSpPr>
      <dsp:spPr>
        <a:xfrm>
          <a:off x="4274928" y="1791"/>
          <a:ext cx="2553571" cy="1532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1" i="0" kern="1200" dirty="0" smtClean="0"/>
            <a:t>Formulario 8137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0" i="0" kern="1200" dirty="0" smtClean="0"/>
            <a:t>(IDH - Anexo Precios Gas Natural Mercado Externo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0" i="0" kern="1200" dirty="0" smtClean="0"/>
            <a:t>Utilizado para registrar el detalle de energía entregada con destino a la exportación y precios respectivos del producto Gas Natural.</a:t>
          </a:r>
          <a:endParaRPr lang="es-BO" sz="1100" kern="1200" dirty="0"/>
        </a:p>
      </dsp:txBody>
      <dsp:txXfrm>
        <a:off x="4319803" y="46666"/>
        <a:ext cx="2463821" cy="1442393"/>
      </dsp:txXfrm>
    </dsp:sp>
    <dsp:sp modelId="{7D5F850C-B6FF-414F-A486-8C429EBF9997}">
      <dsp:nvSpPr>
        <dsp:cNvPr id="0" name=""/>
        <dsp:cNvSpPr/>
      </dsp:nvSpPr>
      <dsp:spPr>
        <a:xfrm rot="5400000">
          <a:off x="7232583" y="1218877"/>
          <a:ext cx="1906899" cy="22982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406EF-1D96-4F63-8DC7-BADCE38F31CA}">
      <dsp:nvSpPr>
        <dsp:cNvPr id="0" name=""/>
        <dsp:cNvSpPr/>
      </dsp:nvSpPr>
      <dsp:spPr>
        <a:xfrm>
          <a:off x="7671179" y="1791"/>
          <a:ext cx="2553571" cy="1532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1" i="0" kern="1200" dirty="0" smtClean="0"/>
            <a:t>Formulario 8138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0" i="0" kern="1200" dirty="0" smtClean="0"/>
            <a:t> (IDH -Anexo Asignación Gas Natural)</a:t>
          </a:r>
        </a:p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0" i="0" kern="1200" dirty="0" smtClean="0"/>
            <a:t>Utilizada para registrar el detalle de la energía y porcentaje comercializada (mercado interno y externo) del producto Gas Natural.</a:t>
          </a:r>
          <a:endParaRPr lang="es-BO" sz="1100" kern="1200" dirty="0"/>
        </a:p>
      </dsp:txBody>
      <dsp:txXfrm>
        <a:off x="7716054" y="46666"/>
        <a:ext cx="2463821" cy="1442393"/>
      </dsp:txXfrm>
    </dsp:sp>
    <dsp:sp modelId="{53D17247-7296-4807-B5F1-8A318606E814}">
      <dsp:nvSpPr>
        <dsp:cNvPr id="0" name=""/>
        <dsp:cNvSpPr/>
      </dsp:nvSpPr>
      <dsp:spPr>
        <a:xfrm>
          <a:off x="7671179" y="1916970"/>
          <a:ext cx="2553571" cy="1532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1" i="0" kern="1200" dirty="0" smtClean="0"/>
            <a:t>Formulario 8139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0" i="0" kern="1200" dirty="0" smtClean="0"/>
            <a:t>(IDH - Anexo Asignación Gas Licuado de Petróleo)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0" i="0" kern="1200" dirty="0" smtClean="0"/>
            <a:t>Utilizado para registrar el detalle del peso y porcentaje comercializado (mercado interno y externo) del producto Gas Licuado de Petróleo - GLP.</a:t>
          </a:r>
          <a:endParaRPr lang="es-BO" sz="1100" kern="1200" dirty="0"/>
        </a:p>
      </dsp:txBody>
      <dsp:txXfrm>
        <a:off x="7716054" y="1961845"/>
        <a:ext cx="2463821" cy="1442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" name="Picture 7" descr="HD-ShadowLon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76161"/>
            <a:ext cx="10437812" cy="321164"/>
          </a:xfrm>
          <a:prstGeom prst="rect">
            <a:avLst/>
          </a:prstGeom>
        </p:spPr>
      </p:pic>
      <p:pic>
        <p:nvPicPr>
          <p:cNvPr id="19" name="Picture 8" descr="HD-ShadowShor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177155"/>
            <a:ext cx="1602997" cy="144270"/>
          </a:xfrm>
          <a:prstGeom prst="rect">
            <a:avLst/>
          </a:prstGeom>
        </p:spPr>
      </p:pic>
      <p:sp>
        <p:nvSpPr>
          <p:cNvPr id="20" name="Rectangle 9"/>
          <p:cNvSpPr/>
          <p:nvPr userDrawn="1"/>
        </p:nvSpPr>
        <p:spPr>
          <a:xfrm>
            <a:off x="0" y="248655"/>
            <a:ext cx="10437812" cy="93044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10"/>
          <p:cNvSpPr/>
          <p:nvPr userDrawn="1"/>
        </p:nvSpPr>
        <p:spPr>
          <a:xfrm>
            <a:off x="10585827" y="248655"/>
            <a:ext cx="1602997" cy="930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680321" y="296031"/>
            <a:ext cx="9613861" cy="1080938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296030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8" name="Picture 7" descr="HD-ShadowLon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76161"/>
            <a:ext cx="10437812" cy="321164"/>
          </a:xfrm>
          <a:prstGeom prst="rect">
            <a:avLst/>
          </a:prstGeom>
        </p:spPr>
      </p:pic>
      <p:pic>
        <p:nvPicPr>
          <p:cNvPr id="29" name="Picture 8" descr="HD-ShadowShor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177155"/>
            <a:ext cx="1602997" cy="144270"/>
          </a:xfrm>
          <a:prstGeom prst="rect">
            <a:avLst/>
          </a:prstGeom>
        </p:spPr>
      </p:pic>
      <p:sp>
        <p:nvSpPr>
          <p:cNvPr id="31" name="Rectangle 9"/>
          <p:cNvSpPr/>
          <p:nvPr userDrawn="1"/>
        </p:nvSpPr>
        <p:spPr>
          <a:xfrm>
            <a:off x="0" y="248655"/>
            <a:ext cx="10437812" cy="93044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10"/>
          <p:cNvSpPr/>
          <p:nvPr userDrawn="1"/>
        </p:nvSpPr>
        <p:spPr>
          <a:xfrm>
            <a:off x="10585827" y="248655"/>
            <a:ext cx="1602997" cy="930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80321" y="296031"/>
            <a:ext cx="9613861" cy="1080938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296030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7" descr="HD-ShadowLon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76161"/>
            <a:ext cx="10437812" cy="321164"/>
          </a:xfrm>
          <a:prstGeom prst="rect">
            <a:avLst/>
          </a:prstGeom>
        </p:spPr>
      </p:pic>
      <p:pic>
        <p:nvPicPr>
          <p:cNvPr id="12" name="Picture 8" descr="HD-ShadowShor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177155"/>
            <a:ext cx="1602997" cy="144270"/>
          </a:xfrm>
          <a:prstGeom prst="rect">
            <a:avLst/>
          </a:prstGeom>
        </p:spPr>
      </p:pic>
      <p:sp>
        <p:nvSpPr>
          <p:cNvPr id="13" name="Rectangle 9"/>
          <p:cNvSpPr/>
          <p:nvPr userDrawn="1"/>
        </p:nvSpPr>
        <p:spPr>
          <a:xfrm>
            <a:off x="0" y="248655"/>
            <a:ext cx="10437812" cy="93044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0"/>
          <p:cNvSpPr/>
          <p:nvPr userDrawn="1"/>
        </p:nvSpPr>
        <p:spPr>
          <a:xfrm>
            <a:off x="10585827" y="248655"/>
            <a:ext cx="1602997" cy="930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0321" y="296031"/>
            <a:ext cx="9613861" cy="1080938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296030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76161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177155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248655"/>
            <a:ext cx="10437812" cy="93044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248655"/>
            <a:ext cx="1602997" cy="930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296031"/>
            <a:ext cx="9613861" cy="1080938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296030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" name="Picture 7" descr="HD-ShadowLon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76161"/>
            <a:ext cx="10437812" cy="321164"/>
          </a:xfrm>
          <a:prstGeom prst="rect">
            <a:avLst/>
          </a:prstGeom>
        </p:spPr>
      </p:pic>
      <p:pic>
        <p:nvPicPr>
          <p:cNvPr id="15" name="Picture 8" descr="HD-ShadowShor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177155"/>
            <a:ext cx="1602997" cy="144270"/>
          </a:xfrm>
          <a:prstGeom prst="rect">
            <a:avLst/>
          </a:prstGeom>
        </p:spPr>
      </p:pic>
      <p:sp>
        <p:nvSpPr>
          <p:cNvPr id="16" name="Rectangle 9"/>
          <p:cNvSpPr/>
          <p:nvPr userDrawn="1"/>
        </p:nvSpPr>
        <p:spPr>
          <a:xfrm>
            <a:off x="0" y="248655"/>
            <a:ext cx="10437812" cy="93044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0"/>
          <p:cNvSpPr/>
          <p:nvPr userDrawn="1"/>
        </p:nvSpPr>
        <p:spPr>
          <a:xfrm>
            <a:off x="10585827" y="248655"/>
            <a:ext cx="1602997" cy="930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80321" y="296031"/>
            <a:ext cx="9613861" cy="1080938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296030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4835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24934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272718"/>
            <a:ext cx="10437812" cy="97662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272718"/>
            <a:ext cx="1602997" cy="9766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392283"/>
            <a:ext cx="9613861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550981" y="6176817"/>
            <a:ext cx="2743200" cy="365125"/>
          </a:xfrm>
        </p:spPr>
        <p:txBody>
          <a:bodyPr/>
          <a:lstStyle/>
          <a:p>
            <a:fld id="{CE99F462-093F-4566-844B-4C71F2739DA5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0321" y="6176818"/>
            <a:ext cx="68706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29455" y="36821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Picture 7" descr="HD-ShadowLon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76161"/>
            <a:ext cx="10437812" cy="321164"/>
          </a:xfrm>
          <a:prstGeom prst="rect">
            <a:avLst/>
          </a:prstGeom>
        </p:spPr>
      </p:pic>
      <p:pic>
        <p:nvPicPr>
          <p:cNvPr id="13" name="Picture 8" descr="HD-ShadowShor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177155"/>
            <a:ext cx="1602997" cy="144270"/>
          </a:xfrm>
          <a:prstGeom prst="rect">
            <a:avLst/>
          </a:prstGeom>
        </p:spPr>
      </p:pic>
      <p:sp>
        <p:nvSpPr>
          <p:cNvPr id="14" name="Rectangle 9"/>
          <p:cNvSpPr/>
          <p:nvPr userDrawn="1"/>
        </p:nvSpPr>
        <p:spPr>
          <a:xfrm>
            <a:off x="0" y="248655"/>
            <a:ext cx="10437812" cy="93044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0"/>
          <p:cNvSpPr/>
          <p:nvPr userDrawn="1"/>
        </p:nvSpPr>
        <p:spPr>
          <a:xfrm>
            <a:off x="10585827" y="248655"/>
            <a:ext cx="1602997" cy="930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80321" y="296031"/>
            <a:ext cx="9613861" cy="1080938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296030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0322" y="2627291"/>
            <a:ext cx="7742461" cy="1146220"/>
          </a:xfrm>
        </p:spPr>
        <p:txBody>
          <a:bodyPr/>
          <a:lstStyle/>
          <a:p>
            <a:pPr algn="ctr"/>
            <a:r>
              <a:rPr lang="es-BO" sz="35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SISTEMA IMPOSITIVO BOLIVIANO</a:t>
            </a:r>
            <a:endParaRPr lang="es-BO" sz="35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796268" y="4365938"/>
            <a:ext cx="3618965" cy="2253803"/>
          </a:xfrm>
        </p:spPr>
        <p:txBody>
          <a:bodyPr>
            <a:noAutofit/>
          </a:bodyPr>
          <a:lstStyle/>
          <a:p>
            <a:pPr algn="l"/>
            <a:r>
              <a:rPr lang="es-BO" sz="1600" dirty="0" smtClean="0"/>
              <a:t>	INTEGRANTES</a:t>
            </a:r>
            <a:r>
              <a:rPr lang="es-BO" sz="1600" dirty="0"/>
              <a:t>: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s-BO" sz="1600" dirty="0" err="1"/>
              <a:t>Avila</a:t>
            </a:r>
            <a:r>
              <a:rPr lang="es-BO" sz="1600" dirty="0"/>
              <a:t> Rocha Karla Patricia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s-BO" sz="1600" dirty="0" err="1"/>
              <a:t>Candia</a:t>
            </a:r>
            <a:r>
              <a:rPr lang="es-BO" sz="1600" dirty="0"/>
              <a:t> Coca Paola </a:t>
            </a:r>
            <a:r>
              <a:rPr lang="es-BO" sz="1600" dirty="0" err="1"/>
              <a:t>Jiannina</a:t>
            </a:r>
            <a:endParaRPr lang="es-BO" sz="1600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s-BO" sz="1600" dirty="0"/>
              <a:t>Justiniano </a:t>
            </a:r>
            <a:r>
              <a:rPr lang="es-BO" sz="1600" dirty="0" err="1"/>
              <a:t>Oroza</a:t>
            </a:r>
            <a:r>
              <a:rPr lang="es-BO" sz="1600" dirty="0"/>
              <a:t> María Natalia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s-BO" sz="1600" dirty="0"/>
              <a:t>Moreno Flores </a:t>
            </a:r>
            <a:r>
              <a:rPr lang="es-BO" sz="1600" dirty="0" err="1"/>
              <a:t>Lineth</a:t>
            </a:r>
            <a:endParaRPr lang="es-BO" sz="1600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s-BO" sz="1600" dirty="0"/>
              <a:t>Pimentel </a:t>
            </a:r>
            <a:r>
              <a:rPr lang="es-BO" sz="1600" dirty="0" err="1"/>
              <a:t>Banegas</a:t>
            </a:r>
            <a:r>
              <a:rPr lang="es-BO" sz="1600" dirty="0"/>
              <a:t> </a:t>
            </a:r>
            <a:r>
              <a:rPr lang="es-BO" sz="1600" dirty="0" err="1"/>
              <a:t>Sirley</a:t>
            </a:r>
            <a:r>
              <a:rPr lang="es-BO" sz="1600" dirty="0"/>
              <a:t> Mariana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s-BO" sz="1600" dirty="0"/>
          </a:p>
        </p:txBody>
      </p:sp>
      <p:sp>
        <p:nvSpPr>
          <p:cNvPr id="4" name="Rectángulo 3"/>
          <p:cNvSpPr/>
          <p:nvPr/>
        </p:nvSpPr>
        <p:spPr>
          <a:xfrm>
            <a:off x="1708597" y="475417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  <a:defRPr/>
            </a:pPr>
            <a:r>
              <a:rPr lang="es-ES" b="1" cap="small" dirty="0"/>
              <a:t>Maestría en Finanzas Corporativas</a:t>
            </a:r>
          </a:p>
          <a:p>
            <a:pPr algn="ctr">
              <a:buNone/>
              <a:defRPr/>
            </a:pPr>
            <a:r>
              <a:rPr lang="es-ES" b="1" cap="small" dirty="0"/>
              <a:t>( 10da Edición – 1da Versión )</a:t>
            </a:r>
          </a:p>
          <a:p>
            <a:pPr algn="ctr">
              <a:buNone/>
              <a:defRPr/>
            </a:pPr>
            <a:r>
              <a:rPr lang="es-ES" dirty="0" smtClean="0"/>
              <a:t>MSC</a:t>
            </a:r>
            <a:r>
              <a:rPr lang="es-ES" dirty="0"/>
              <a:t>. Jorge Alberto </a:t>
            </a:r>
            <a:r>
              <a:rPr lang="es-ES" dirty="0" err="1"/>
              <a:t>Akamine</a:t>
            </a:r>
            <a:r>
              <a:rPr lang="es-ES" dirty="0"/>
              <a:t>  Toledo</a:t>
            </a:r>
          </a:p>
          <a:p>
            <a:pPr algn="ctr">
              <a:buNone/>
              <a:defRPr/>
            </a:pPr>
            <a:r>
              <a:rPr lang="es-ES" dirty="0" smtClean="0"/>
              <a:t>Octubre </a:t>
            </a:r>
            <a:r>
              <a:rPr lang="es-ES" dirty="0"/>
              <a:t>de 2014</a:t>
            </a:r>
          </a:p>
          <a:p>
            <a:pPr algn="ctr">
              <a:buNone/>
              <a:defRPr/>
            </a:pPr>
            <a:r>
              <a:rPr lang="es-ES" dirty="0"/>
              <a:t>Santa Cruz - Bolivia</a:t>
            </a:r>
          </a:p>
        </p:txBody>
      </p:sp>
    </p:spTree>
    <p:extLst>
      <p:ext uri="{BB962C8B-B14F-4D97-AF65-F5344CB8AC3E}">
        <p14:creationId xmlns:p14="http://schemas.microsoft.com/office/powerpoint/2010/main" val="89468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LIQUIDACIÓN – PERIODO DE PAGO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481263" y="1614906"/>
            <a:ext cx="7706133" cy="4711700"/>
          </a:xfrm>
        </p:spPr>
        <p:txBody>
          <a:bodyPr>
            <a:normAutofit/>
          </a:bodyPr>
          <a:lstStyle/>
          <a:p>
            <a:pPr marL="0" indent="0" algn="just"/>
            <a:r>
              <a:rPr lang="es-BO" sz="1800" dirty="0" smtClean="0"/>
              <a:t>El Impuesto Directo a los Hidrocarburos se liquidará y pagará en Dólares de los Estados Unidas de América, dentro de los noventa (90) días de finalizado el mes de producción.</a:t>
            </a:r>
          </a:p>
          <a:p>
            <a:pPr marL="0" indent="0" algn="just"/>
            <a:r>
              <a:rPr lang="es-BO" sz="1800" dirty="0" smtClean="0"/>
              <a:t>Yacimientos Petrolíferos Fiscales Bolivianos como sujeto pasivo del IDH, deberá presentar las siguientes Declaraciones Juradas dentro de los noventa (90) días de finalizada el mes de producción:</a:t>
            </a:r>
          </a:p>
        </p:txBody>
      </p:sp>
      <p:sp>
        <p:nvSpPr>
          <p:cNvPr id="4" name="Rectángulo 3"/>
          <p:cNvSpPr/>
          <p:nvPr/>
        </p:nvSpPr>
        <p:spPr>
          <a:xfrm>
            <a:off x="8187397" y="1834166"/>
            <a:ext cx="4276578" cy="5213747"/>
          </a:xfrm>
          <a:prstGeom prst="rect">
            <a:avLst/>
          </a:prstGeom>
          <a:blipFill>
            <a:blip r:embed="rId2">
              <a:alphaModFix amt="55000"/>
            </a:blip>
            <a:srcRect/>
            <a:stretch>
              <a:fillRect b="-8946"/>
            </a:stretch>
          </a:blipFill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5" name="Oval 4"/>
          <p:cNvSpPr/>
          <p:nvPr/>
        </p:nvSpPr>
        <p:spPr>
          <a:xfrm>
            <a:off x="692331" y="3782185"/>
            <a:ext cx="6831875" cy="23251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1400" b="1" dirty="0" smtClean="0"/>
              <a:t>Formulario 8130 (Declaración Jurada Impuesto Directo a los Hidrocarburos</a:t>
            </a:r>
            <a:r>
              <a:rPr lang="es-BO" sz="1400" dirty="0" smtClean="0"/>
              <a:t>) donde se determinará de manera consolidada la Base Imponible del impuesto en Dólares de las Estados Unidos de América correspondiente al periodo comprendido entre el primer y Ultima día de cada mes</a:t>
            </a:r>
          </a:p>
          <a:p>
            <a:pPr algn="ctr"/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407198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77795255"/>
              </p:ext>
            </p:extLst>
          </p:nvPr>
        </p:nvGraphicFramePr>
        <p:xfrm>
          <a:off x="326571" y="1467853"/>
          <a:ext cx="11103429" cy="5366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80321" y="296031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mtClean="0"/>
              <a:t>FORMULARIOS COMPLEMENTARIOS</a:t>
            </a:r>
            <a:endParaRPr lang="es-B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5F8DC5-A3B2-4863-9C4A-7486031F9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535F8DC5-A3B2-4863-9C4A-7486031F95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BC705A-6408-41F5-8822-AD5671740B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92BC705A-6408-41F5-8822-AD5671740B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A6954A-F26D-416C-9409-70E31574E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96A6954A-F26D-416C-9409-70E31574EC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9C432F-094C-4068-AD19-910931F5D1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8C9C432F-094C-4068-AD19-910931F5D1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14C7F4-3909-42FB-BC76-CB69A3C62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9214C7F4-3909-42FB-BC76-CB69A3C624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D5B2E9-693B-4B03-9F11-0C2D8E28F9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2ED5B2E9-693B-4B03-9F11-0C2D8E28F9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6424AB-CB91-4C31-AB34-D372231377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2F6424AB-CB91-4C31-AB34-D372231377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D78013-5DE4-43EC-B86D-227F1F880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DDD78013-5DE4-43EC-B86D-227F1F8807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CDCD00-2B77-4561-9237-FDF51FD0C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11CDCD00-2B77-4561-9237-FDF51FD0C1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9B50B7-6B46-4AE9-BC11-4D5807E5E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239B50B7-6B46-4AE9-BC11-4D5807E5EA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822E1C-C1AD-4D1C-925A-EAC192256E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36822E1C-C1AD-4D1C-925A-EAC192256E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DF60EF-09A3-4067-80A6-C0C1A57D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FFDF60EF-09A3-4067-80A6-C0C1A57DC2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4406EF-1D96-4F63-8DC7-BADCE38F3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104406EF-1D96-4F63-8DC7-BADCE38F31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5F850C-B6FF-414F-A486-8C429EBF9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dgm id="{7D5F850C-B6FF-414F-A486-8C429EBF99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D17247-7296-4807-B5F1-8A318606E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53D17247-7296-4807-B5F1-8A318606E8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90199" y="28419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dirty="0" smtClean="0"/>
              <a:t>DISTRIBUCIÓN DEL IDH</a:t>
            </a:r>
            <a:endParaRPr lang="es-BO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286736" y="1410622"/>
            <a:ext cx="10420785" cy="735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BO" dirty="0" smtClean="0"/>
              <a:t>Se calcula sobre el 32 % de la producción fiscalizada</a:t>
            </a:r>
            <a:endParaRPr lang="es-BO" dirty="0"/>
          </a:p>
        </p:txBody>
      </p:sp>
      <p:graphicFrame>
        <p:nvGraphicFramePr>
          <p:cNvPr id="7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8894285"/>
              </p:ext>
            </p:extLst>
          </p:nvPr>
        </p:nvGraphicFramePr>
        <p:xfrm>
          <a:off x="1395857" y="2146048"/>
          <a:ext cx="8202544" cy="4423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Llamada rectangular redondeada"/>
          <p:cNvSpPr/>
          <p:nvPr/>
        </p:nvSpPr>
        <p:spPr>
          <a:xfrm>
            <a:off x="9625263" y="1845258"/>
            <a:ext cx="2117559" cy="1162637"/>
          </a:xfrm>
          <a:prstGeom prst="wedgeRoundRectCallout">
            <a:avLst>
              <a:gd name="adj1" fmla="val -147260"/>
              <a:gd name="adj2" fmla="val 2029"/>
              <a:gd name="adj3" fmla="val 16667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Tarija</a:t>
            </a:r>
          </a:p>
          <a:p>
            <a:pPr algn="ctr"/>
            <a:r>
              <a:rPr lang="es-BO" dirty="0" smtClean="0"/>
              <a:t>Santa Cruz</a:t>
            </a:r>
          </a:p>
          <a:p>
            <a:pPr algn="ctr"/>
            <a:r>
              <a:rPr lang="es-BO" dirty="0" smtClean="0"/>
              <a:t>Cochabamba</a:t>
            </a:r>
          </a:p>
          <a:p>
            <a:pPr algn="ctr"/>
            <a:r>
              <a:rPr lang="es-BO" dirty="0" smtClean="0"/>
              <a:t>Chuquisaca</a:t>
            </a:r>
          </a:p>
        </p:txBody>
      </p:sp>
      <p:sp>
        <p:nvSpPr>
          <p:cNvPr id="11" name="10 Llamada rectangular redondeada"/>
          <p:cNvSpPr/>
          <p:nvPr/>
        </p:nvSpPr>
        <p:spPr>
          <a:xfrm>
            <a:off x="9343942" y="4788568"/>
            <a:ext cx="2727158" cy="1828800"/>
          </a:xfrm>
          <a:prstGeom prst="wedgeRoundRectCallout">
            <a:avLst>
              <a:gd name="adj1" fmla="val -142072"/>
              <a:gd name="adj2" fmla="val 23836"/>
              <a:gd name="adj3" fmla="val 16667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Para Nivelación al departamento productor cuyo ingreso por IDH sea menor al de un departamento no productor</a:t>
            </a:r>
          </a:p>
        </p:txBody>
      </p:sp>
    </p:spTree>
    <p:extLst>
      <p:ext uri="{BB962C8B-B14F-4D97-AF65-F5344CB8AC3E}">
        <p14:creationId xmlns:p14="http://schemas.microsoft.com/office/powerpoint/2010/main" val="254454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5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0322" y="2627290"/>
            <a:ext cx="7742461" cy="1608277"/>
          </a:xfrm>
        </p:spPr>
        <p:txBody>
          <a:bodyPr/>
          <a:lstStyle/>
          <a:p>
            <a:pPr algn="ctr"/>
            <a:r>
              <a:rPr lang="es-BO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MUCHAS GRACIAS POR SU ATENCIÓN……</a:t>
            </a:r>
            <a:endParaRPr lang="es-BO" sz="3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72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BO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IMPUESTO DIRECTO A LOS HIDROCARBUROS</a:t>
            </a:r>
            <a:br>
              <a:rPr lang="es-BO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BO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IDH</a:t>
            </a:r>
            <a:endParaRPr lang="es-BO" sz="3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4797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0321" y="320094"/>
            <a:ext cx="9613861" cy="1080938"/>
          </a:xfrm>
        </p:spPr>
        <p:txBody>
          <a:bodyPr/>
          <a:lstStyle/>
          <a:p>
            <a:r>
              <a:rPr lang="es-BO" dirty="0" smtClean="0"/>
              <a:t>INTRODUCCIÓN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0" y="1491916"/>
            <a:ext cx="6400800" cy="5366084"/>
          </a:xfrm>
        </p:spPr>
        <p:txBody>
          <a:bodyPr>
            <a:normAutofit/>
          </a:bodyPr>
          <a:lstStyle/>
          <a:p>
            <a:pPr algn="just"/>
            <a:r>
              <a:rPr lang="es-BO" dirty="0"/>
              <a:t>En los últimos años el sector Hidrocarburos se ha constituido en uno de los pilares fundamentales de la economía del país.</a:t>
            </a:r>
          </a:p>
          <a:p>
            <a:pPr algn="just"/>
            <a:r>
              <a:rPr lang="es-BO" dirty="0"/>
              <a:t>El 17 de mayo de 2005 se promulgó la Ley 3058 “Ley de Hidrocarburos” que abroga la Ley 1689 de 1996, siendo una de sus principales modificaciones la creación del IDH.</a:t>
            </a:r>
          </a:p>
          <a:p>
            <a:pPr algn="just"/>
            <a:r>
              <a:rPr lang="es-BO" dirty="0"/>
              <a:t>El DS 28701, del 1 de mayo del 2006, establece la Nacionalización de los </a:t>
            </a:r>
            <a:r>
              <a:rPr lang="es-BO" dirty="0" smtClean="0"/>
              <a:t>hidrocarburos, </a:t>
            </a:r>
            <a:r>
              <a:rPr lang="es-BO" dirty="0"/>
              <a:t>dando un plazo de 180 días para que, a través de YPFB, el Estado asuma la propiedad y control de todas las etapas de la actividad hidrocarburífera</a:t>
            </a:r>
          </a:p>
        </p:txBody>
      </p:sp>
      <p:sp>
        <p:nvSpPr>
          <p:cNvPr id="8" name="Rectángulo 7"/>
          <p:cNvSpPr/>
          <p:nvPr/>
        </p:nvSpPr>
        <p:spPr>
          <a:xfrm>
            <a:off x="6673754" y="1717105"/>
            <a:ext cx="5268036" cy="4804012"/>
          </a:xfrm>
          <a:prstGeom prst="rect">
            <a:avLst/>
          </a:prstGeom>
          <a:blipFill>
            <a:blip r:embed="rId2">
              <a:alphaModFix amt="55000"/>
            </a:blip>
            <a:stretch>
              <a:fillRect b="-8946"/>
            </a:stretch>
          </a:blipFill>
          <a:effectLst>
            <a:softEdge rad="482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64749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0321" y="296031"/>
            <a:ext cx="9613861" cy="1080938"/>
          </a:xfrm>
        </p:spPr>
        <p:txBody>
          <a:bodyPr>
            <a:normAutofit/>
          </a:bodyPr>
          <a:lstStyle/>
          <a:p>
            <a:r>
              <a:rPr lang="es-BO" sz="3200" dirty="0" smtClean="0"/>
              <a:t>OBJETO - HECHO GENERADOR - SUJETO PASIVO</a:t>
            </a:r>
            <a:endParaRPr lang="es-BO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187252" y="1654761"/>
            <a:ext cx="7742238" cy="4521200"/>
          </a:xfrm>
        </p:spPr>
        <p:txBody>
          <a:bodyPr>
            <a:normAutofit fontScale="925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es-BO" b="1" u="sng" dirty="0" smtClean="0"/>
              <a:t> OBJETO</a:t>
            </a:r>
            <a:endParaRPr lang="es-BO" u="sng" dirty="0"/>
          </a:p>
          <a:p>
            <a:pPr marL="0" indent="0">
              <a:buNone/>
            </a:pPr>
            <a:r>
              <a:rPr lang="es-BO" dirty="0" smtClean="0"/>
              <a:t>El </a:t>
            </a:r>
            <a:r>
              <a:rPr lang="es-BO" dirty="0"/>
              <a:t>objeto del IDH es la producción Hidrocarburos en todo el territorio nacional.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BO" b="1" u="sng" dirty="0" smtClean="0"/>
              <a:t> HECHO </a:t>
            </a:r>
            <a:r>
              <a:rPr lang="es-BO" b="1" u="sng" dirty="0"/>
              <a:t>GENERADOR</a:t>
            </a:r>
            <a:endParaRPr lang="es-BO" u="sng" dirty="0"/>
          </a:p>
          <a:p>
            <a:pPr marL="0" indent="0">
              <a:buNone/>
            </a:pPr>
            <a:r>
              <a:rPr lang="es-BO" dirty="0"/>
              <a:t>El hecho generador de la obligación tributaria correspondiente a este Impuesto se perfecciona en el punto de fiscalización de los hidrocarburos producidos, a tiempo de la adecuación para su transporte.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BO" b="1" u="sng" dirty="0" smtClean="0"/>
              <a:t> SUJETO </a:t>
            </a:r>
            <a:r>
              <a:rPr lang="es-BO" b="1" u="sng" dirty="0"/>
              <a:t>PASIVO</a:t>
            </a:r>
            <a:endParaRPr lang="es-BO" u="sng" dirty="0"/>
          </a:p>
          <a:p>
            <a:pPr marL="0" indent="0" algn="just">
              <a:buNone/>
            </a:pPr>
            <a:r>
              <a:rPr lang="es-BO" dirty="0"/>
              <a:t>Es sujeto pasivo del IDH toda persona natural o jurídica, pública o privada, que produzca o comercialice hidrocarburos en cualquier punto del territorio nacional.</a:t>
            </a:r>
          </a:p>
          <a:p>
            <a:pPr>
              <a:buFont typeface="Wingdings" panose="05000000000000000000" pitchFamily="2" charset="2"/>
              <a:buChar char="q"/>
            </a:pPr>
            <a:endParaRPr lang="es-BO" dirty="0"/>
          </a:p>
        </p:txBody>
      </p:sp>
      <p:sp>
        <p:nvSpPr>
          <p:cNvPr id="4" name="Rectángulo 3"/>
          <p:cNvSpPr/>
          <p:nvPr/>
        </p:nvSpPr>
        <p:spPr>
          <a:xfrm>
            <a:off x="7929490" y="1568548"/>
            <a:ext cx="4262510" cy="4832252"/>
          </a:xfrm>
          <a:prstGeom prst="rect">
            <a:avLst/>
          </a:prstGeom>
          <a:blipFill dpi="0" rotWithShape="1">
            <a:blip r:embed="rId2">
              <a:alphaModFix amt="55000"/>
            </a:blip>
            <a:srcRect/>
            <a:stretch>
              <a:fillRect/>
            </a:stretch>
          </a:blipFill>
          <a:effectLst>
            <a:softEdge rad="546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85601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BASE IMPONIBLE - ALICUOTA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216569" y="1638968"/>
            <a:ext cx="8321675" cy="4882148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s-BO" b="1" u="sng" dirty="0" smtClean="0"/>
              <a:t> BASE </a:t>
            </a:r>
            <a:r>
              <a:rPr lang="es-BO" b="1" u="sng" dirty="0"/>
              <a:t>IMPONIBLE</a:t>
            </a:r>
            <a:endParaRPr lang="es-BO" u="sng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s-BO" dirty="0"/>
              <a:t>La Base Imponible del IDH es idéntica a la correspondiente a regalías y participaciones y se aplica sobre el total de los volúmenes o energía de los hidrocarburos producidos.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s-BO" b="1" u="sng" dirty="0" smtClean="0"/>
              <a:t> ALICUOTA</a:t>
            </a:r>
            <a:endParaRPr lang="es-BO" u="sng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s-BO" dirty="0"/>
              <a:t>La Alícuota del IDH es del treinta y dos por ciento (32 %) del total de la producción de hidrocarburos medida en el punto de fiscalización, que se aplica de manera directa no progresiva sobre el cien por ciento (100 %) de los volúmenes de hidrocarburos medidos en el Punto de Fiscalización, en su primera etapa de comercialización. Este impuesto se medirá y se pagará como se mide y paga la regalía del dieciocho por ciento (18 %).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s-BO" dirty="0"/>
          </a:p>
        </p:txBody>
      </p:sp>
      <p:sp>
        <p:nvSpPr>
          <p:cNvPr id="4" name="Rectángulo 3"/>
          <p:cNvSpPr/>
          <p:nvPr/>
        </p:nvSpPr>
        <p:spPr>
          <a:xfrm>
            <a:off x="8876715" y="1757723"/>
            <a:ext cx="3413760" cy="4304713"/>
          </a:xfrm>
          <a:prstGeom prst="rect">
            <a:avLst/>
          </a:prstGeom>
          <a:blipFill>
            <a:blip r:embed="rId2">
              <a:alphaModFix amt="55000"/>
            </a:blip>
            <a:stretch>
              <a:fillRect/>
            </a:stretch>
          </a:blip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56190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0321" y="320094"/>
            <a:ext cx="9613861" cy="1080938"/>
          </a:xfrm>
        </p:spPr>
        <p:txBody>
          <a:bodyPr/>
          <a:lstStyle/>
          <a:p>
            <a:r>
              <a:rPr lang="en-US" dirty="0" smtClean="0"/>
              <a:t>CÓMO SE APLICABAN LOS IMPUESTOS?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069" b="96821" l="2648" r="89912">
                        <a14:foregroundMark x1="18033" y1="12139" x2="18411" y2="763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60" y="2442950"/>
            <a:ext cx="11552091" cy="378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 redondeado"/>
          <p:cNvSpPr/>
          <p:nvPr/>
        </p:nvSpPr>
        <p:spPr>
          <a:xfrm>
            <a:off x="769304" y="2006221"/>
            <a:ext cx="3239069" cy="4435522"/>
          </a:xfrm>
          <a:prstGeom prst="roundRect">
            <a:avLst/>
          </a:prstGeom>
          <a:noFill/>
          <a:ln w="57150">
            <a:solidFill>
              <a:schemeClr val="accent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Patentes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Regalias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Participaciones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4019465" y="2006221"/>
            <a:ext cx="7189896" cy="4435522"/>
          </a:xfrm>
          <a:prstGeom prst="roundRect">
            <a:avLst/>
          </a:prstGeom>
          <a:noFill/>
          <a:ln w="57150">
            <a:solidFill>
              <a:schemeClr val="accent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IVA, IT, IUE, IRUE, Surtax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8708635"/>
              </p:ext>
            </p:extLst>
          </p:nvPr>
        </p:nvGraphicFramePr>
        <p:xfrm>
          <a:off x="1707767" y="1615142"/>
          <a:ext cx="8880022" cy="5242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6380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0321" y="320094"/>
            <a:ext cx="9613861" cy="1080938"/>
          </a:xfrm>
        </p:spPr>
        <p:txBody>
          <a:bodyPr/>
          <a:lstStyle/>
          <a:p>
            <a:r>
              <a:rPr lang="en-US" dirty="0" smtClean="0"/>
              <a:t>LA ACTUAL FORMA DE DISTRIBUCIÓN</a:t>
            </a:r>
            <a:endParaRPr lang="en-US" dirty="0"/>
          </a:p>
        </p:txBody>
      </p:sp>
      <p:graphicFrame>
        <p:nvGraphicFramePr>
          <p:cNvPr id="13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993168"/>
              </p:ext>
            </p:extLst>
          </p:nvPr>
        </p:nvGraphicFramePr>
        <p:xfrm>
          <a:off x="-208549" y="1600200"/>
          <a:ext cx="6970296" cy="4969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8 Llamada rectangular redondeada"/>
          <p:cNvSpPr/>
          <p:nvPr/>
        </p:nvSpPr>
        <p:spPr>
          <a:xfrm>
            <a:off x="7451557" y="1395661"/>
            <a:ext cx="3801979" cy="1900989"/>
          </a:xfrm>
          <a:prstGeom prst="wedgeRoundRectCallout">
            <a:avLst>
              <a:gd name="adj1" fmla="val -80960"/>
              <a:gd name="adj2" fmla="val 92880"/>
              <a:gd name="adj3" fmla="val 16667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BO" dirty="0" smtClean="0">
                <a:solidFill>
                  <a:schemeClr val="bg1"/>
                </a:solidFill>
              </a:rPr>
              <a:t>Compensación económica </a:t>
            </a:r>
            <a:r>
              <a:rPr lang="es-BO" dirty="0">
                <a:solidFill>
                  <a:schemeClr val="bg1"/>
                </a:solidFill>
              </a:rPr>
              <a:t>obligada pagadera al estado en dinero o especie, a favor de los departamentos productores para la </a:t>
            </a:r>
            <a:r>
              <a:rPr lang="es-BO" dirty="0" smtClean="0">
                <a:solidFill>
                  <a:schemeClr val="bg1"/>
                </a:solidFill>
              </a:rPr>
              <a:t>explotación </a:t>
            </a:r>
            <a:r>
              <a:rPr lang="es-BO" dirty="0">
                <a:solidFill>
                  <a:schemeClr val="bg1"/>
                </a:solidFill>
              </a:rPr>
              <a:t>de sus recursos </a:t>
            </a:r>
            <a:r>
              <a:rPr lang="es-BO" dirty="0" smtClean="0">
                <a:solidFill>
                  <a:schemeClr val="bg1"/>
                </a:solidFill>
              </a:rPr>
              <a:t>naturales</a:t>
            </a:r>
            <a:endParaRPr lang="es-BO" dirty="0">
              <a:solidFill>
                <a:schemeClr val="bg1"/>
              </a:solidFill>
            </a:endParaRPr>
          </a:p>
        </p:txBody>
      </p:sp>
      <p:graphicFrame>
        <p:nvGraphicFramePr>
          <p:cNvPr id="1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4938609"/>
              </p:ext>
            </p:extLst>
          </p:nvPr>
        </p:nvGraphicFramePr>
        <p:xfrm>
          <a:off x="4430761" y="1300803"/>
          <a:ext cx="7443536" cy="5197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296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4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9" grpId="0" animBg="1"/>
      <p:bldP spid="9" grpId="1" animBg="1"/>
      <p:bldGraphic spid="1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oronuclear.org/en_2008/4_09_archivos/image002.gif"/>
          <p:cNvPicPr>
            <a:picLocks noChangeAspect="1" noChangeArrowheads="1"/>
          </p:cNvPicPr>
          <p:nvPr/>
        </p:nvPicPr>
        <p:blipFill>
          <a:blip r:embed="rId2">
            <a:lum contrast="-51000"/>
          </a:blip>
          <a:srcRect/>
          <a:stretch>
            <a:fillRect/>
          </a:stretch>
        </p:blipFill>
        <p:spPr bwMode="auto">
          <a:xfrm>
            <a:off x="1079962" y="1130966"/>
            <a:ext cx="10277850" cy="5991725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443" y="392283"/>
            <a:ext cx="10125740" cy="1080938"/>
          </a:xfrm>
        </p:spPr>
        <p:txBody>
          <a:bodyPr>
            <a:normAutofit fontScale="90000"/>
          </a:bodyPr>
          <a:lstStyle/>
          <a:p>
            <a:r>
              <a:rPr lang="es-BO" sz="2700" b="1" dirty="0" smtClean="0"/>
              <a:t>PRECIOS PARA LA VALORACIÓN DE REGALÍAS, PARTICIPACIONES E IDH</a:t>
            </a:r>
            <a:r>
              <a:rPr lang="es-BO" dirty="0" smtClean="0"/>
              <a:t/>
            </a:r>
            <a:br>
              <a:rPr lang="es-BO" dirty="0" smtClean="0"/>
            </a:br>
            <a:endParaRPr lang="es-BO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10327459"/>
              </p:ext>
            </p:extLst>
          </p:nvPr>
        </p:nvGraphicFramePr>
        <p:xfrm>
          <a:off x="745952" y="1227218"/>
          <a:ext cx="9865901" cy="5775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5C8201-E18D-4295-898D-373DD179D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555C8201-E18D-4295-898D-373DD179D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555C8201-E18D-4295-898D-373DD179D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3FA1ED-768A-4CF8-89A7-C87A3C009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1E3FA1ED-768A-4CF8-89A7-C87A3C009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1E3FA1ED-768A-4CF8-89A7-C87A3C009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A8F086-6CA2-4783-B6D2-F793EC867A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C9A8F086-6CA2-4783-B6D2-F793EC867A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C9A8F086-6CA2-4783-B6D2-F793EC867A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C26397-694F-477E-8991-BF6D35F3A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60C26397-694F-477E-8991-BF6D35F3A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60C26397-694F-477E-8991-BF6D35F3A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F0C5FA-8120-4B10-AF87-C93CAA910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B6F0C5FA-8120-4B10-AF87-C93CAA910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B6F0C5FA-8120-4B10-AF87-C93CAA910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F6981C-B48C-49D1-A87E-8E5FE837C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ECF6981C-B48C-49D1-A87E-8E5FE837C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graphicEl>
                                              <a:dgm id="{ECF6981C-B48C-49D1-A87E-8E5FE837C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4DA952-BA70-43C4-B941-3AD7E7FC0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C34DA952-BA70-43C4-B941-3AD7E7FC0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graphicEl>
                                              <a:dgm id="{C34DA952-BA70-43C4-B941-3AD7E7FC0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0E3B6D-0134-4771-82D4-9363EB44B3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graphicEl>
                                              <a:dgm id="{610E3B6D-0134-4771-82D4-9363EB44B3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graphicEl>
                                              <a:dgm id="{610E3B6D-0134-4771-82D4-9363EB44B3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FCA1B02-0774-44E5-A649-3DF8A270BF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graphicEl>
                                              <a:dgm id="{4FCA1B02-0774-44E5-A649-3DF8A270BF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graphicEl>
                                              <a:dgm id="{4FCA1B02-0774-44E5-A649-3DF8A270BF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825" y="199777"/>
            <a:ext cx="9613861" cy="1080938"/>
          </a:xfrm>
        </p:spPr>
        <p:txBody>
          <a:bodyPr/>
          <a:lstStyle/>
          <a:p>
            <a:r>
              <a:rPr lang="es-BO" dirty="0" smtClean="0"/>
              <a:t>LIQUIDACIÓN – PERIODO DE PAGO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264696" y="1834166"/>
            <a:ext cx="7922702" cy="5214334"/>
          </a:xfrm>
        </p:spPr>
        <p:txBody>
          <a:bodyPr>
            <a:normAutofit/>
          </a:bodyPr>
          <a:lstStyle/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s-BO" b="1" u="sng" dirty="0" smtClean="0"/>
              <a:t> LIQUIDACIÓN Y PERIODO DE PAGO</a:t>
            </a:r>
            <a:endParaRPr lang="es-BO" u="sng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s-BO" sz="1900" dirty="0" smtClean="0"/>
              <a:t>La sumatoria de los ingresos establecidos del 18 % por Regalías y del 32 % del Impuesto Directo a los Hidrocarburos (IDH), no será en ningún caso menor al cincuenta por ciento (50 %) del valor de la producción de los hidrocarburos a favor del Estado Boliviano, en concordancia con el Artículo 8° de la Ley N°3058.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BO" sz="1900" dirty="0" smtClean="0"/>
              <a:t>El </a:t>
            </a:r>
            <a:r>
              <a:rPr lang="es-BO" sz="1900" dirty="0"/>
              <a:t>IDH es un impuesto que se liquida y paga </a:t>
            </a:r>
            <a:r>
              <a:rPr lang="es-BO" sz="1900" dirty="0" smtClean="0"/>
              <a:t>mensualmente. Los </a:t>
            </a:r>
            <a:r>
              <a:rPr lang="es-BO" sz="1900" dirty="0"/>
              <a:t>Sujetos Pasivos del IDH presentan sus Declaraciones Juradas y efectúan el </a:t>
            </a:r>
            <a:r>
              <a:rPr lang="es-BO" sz="1900" dirty="0" smtClean="0"/>
              <a:t>pago el </a:t>
            </a:r>
            <a:r>
              <a:rPr lang="es-BO" sz="1900" dirty="0"/>
              <a:t>día 25 del mes siguiente al mes de </a:t>
            </a:r>
            <a:r>
              <a:rPr lang="es-BO" sz="1900" dirty="0" smtClean="0"/>
              <a:t>producción.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BO" dirty="0"/>
          </a:p>
        </p:txBody>
      </p:sp>
      <p:sp>
        <p:nvSpPr>
          <p:cNvPr id="4" name="Rectángulo 3"/>
          <p:cNvSpPr/>
          <p:nvPr/>
        </p:nvSpPr>
        <p:spPr>
          <a:xfrm>
            <a:off x="8187397" y="1834166"/>
            <a:ext cx="4276578" cy="5213747"/>
          </a:xfrm>
          <a:prstGeom prst="rect">
            <a:avLst/>
          </a:prstGeom>
          <a:blipFill>
            <a:blip r:embed="rId2">
              <a:alphaModFix amt="55000"/>
            </a:blip>
            <a:srcRect/>
            <a:stretch>
              <a:fillRect b="-8946"/>
            </a:stretch>
          </a:blipFill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07198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í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581</TotalTime>
  <Words>1018</Words>
  <Application>Microsoft Office PowerPoint</Application>
  <PresentationFormat>Panorámica</PresentationFormat>
  <Paragraphs>97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</vt:lpstr>
      <vt:lpstr>Berlín</vt:lpstr>
      <vt:lpstr>SISTEMA IMPOSITIVO BOLIVIANO</vt:lpstr>
      <vt:lpstr>IMPUESTO DIRECTO A LOS HIDROCARBUROS IDH</vt:lpstr>
      <vt:lpstr>INTRODUCCIÓN</vt:lpstr>
      <vt:lpstr>OBJETO - HECHO GENERADOR - SUJETO PASIVO</vt:lpstr>
      <vt:lpstr>BASE IMPONIBLE - ALICUOTA</vt:lpstr>
      <vt:lpstr>CÓMO SE APLICABAN LOS IMPUESTOS?</vt:lpstr>
      <vt:lpstr>LA ACTUAL FORMA DE DISTRIBUCIÓN</vt:lpstr>
      <vt:lpstr>PRECIOS PARA LA VALORACIÓN DE REGALÍAS, PARTICIPACIONES E IDH </vt:lpstr>
      <vt:lpstr>LIQUIDACIÓN – PERIODO DE PAGO</vt:lpstr>
      <vt:lpstr>LIQUIDACIÓN – PERIODO DE PAGO</vt:lpstr>
      <vt:lpstr>Presentación de PowerPoint</vt:lpstr>
      <vt:lpstr>Presentación de PowerPoint</vt:lpstr>
      <vt:lpstr>MUCHAS GRACIAS POR SU ATENCIÓN……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IMPUESTO DIRECTO A LOS HIDROCARBUROS IDH</dc:title>
  <dc:creator>HP DV6</dc:creator>
  <cp:lastModifiedBy>usuario</cp:lastModifiedBy>
  <cp:revision>48</cp:revision>
  <dcterms:created xsi:type="dcterms:W3CDTF">2014-10-06T15:15:44Z</dcterms:created>
  <dcterms:modified xsi:type="dcterms:W3CDTF">2014-10-08T02:01:13Z</dcterms:modified>
</cp:coreProperties>
</file>