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7" r:id="rId2"/>
    <p:sldId id="305" r:id="rId3"/>
    <p:sldId id="311" r:id="rId4"/>
    <p:sldId id="329" r:id="rId5"/>
    <p:sldId id="318" r:id="rId6"/>
    <p:sldId id="316" r:id="rId7"/>
    <p:sldId id="317" r:id="rId8"/>
    <p:sldId id="319" r:id="rId9"/>
    <p:sldId id="312" r:id="rId10"/>
    <p:sldId id="321" r:id="rId11"/>
    <p:sldId id="313" r:id="rId12"/>
    <p:sldId id="314" r:id="rId13"/>
    <p:sldId id="315" r:id="rId14"/>
    <p:sldId id="325" r:id="rId15"/>
    <p:sldId id="327" r:id="rId16"/>
    <p:sldId id="328" r:id="rId17"/>
    <p:sldId id="326" r:id="rId18"/>
    <p:sldId id="322" r:id="rId19"/>
    <p:sldId id="323" r:id="rId20"/>
    <p:sldId id="324" r:id="rId21"/>
    <p:sldId id="293" r:id="rId22"/>
  </p:sldIdLst>
  <p:sldSz cx="9144000" cy="6858000" type="screen4x3"/>
  <p:notesSz cx="6858000" cy="9144000"/>
  <p:defaultTextStyle>
    <a:defPPr>
      <a:defRPr lang="es-B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72F05"/>
    <a:srgbClr val="000066"/>
    <a:srgbClr val="0099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>
        <p:scale>
          <a:sx n="66" d="100"/>
          <a:sy n="66" d="100"/>
        </p:scale>
        <p:origin x="-150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D5C04-1FE2-46CA-8D69-E8DAE97B4E2A}" type="datetimeFigureOut">
              <a:rPr lang="es-MX" smtClean="0"/>
              <a:pPr/>
              <a:t>07/10/2014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AF3C2-CBB5-462F-A8E4-4AC56D1F10C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4706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O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O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O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O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O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O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O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O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O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O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O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O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O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79FAD-E733-4382-AF96-BC0BEF2BCEE8}" type="datetimeFigureOut">
              <a:rPr lang="es-BO"/>
              <a:pPr>
                <a:defRPr/>
              </a:pPr>
              <a:t>07/10/2014</a:t>
            </a:fld>
            <a:endParaRPr lang="es-B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B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1E06D-0C19-4FAA-A1D6-1C4C2A93775D}" type="slidenum">
              <a:rPr lang="es-BO"/>
              <a:pPr>
                <a:defRPr/>
              </a:pPr>
              <a:t>‹Nº›</a:t>
            </a:fld>
            <a:endParaRPr lang="es-B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C3E68-BB2F-4A29-AAF0-E01CE01CAB5C}" type="datetimeFigureOut">
              <a:rPr lang="es-BO"/>
              <a:pPr>
                <a:defRPr/>
              </a:pPr>
              <a:t>07/10/2014</a:t>
            </a:fld>
            <a:endParaRPr lang="es-B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B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EF5F1-58B9-457B-B96E-A7FE145B6C59}" type="slidenum">
              <a:rPr lang="es-BO"/>
              <a:pPr>
                <a:defRPr/>
              </a:pPr>
              <a:t>‹Nº›</a:t>
            </a:fld>
            <a:endParaRPr lang="es-B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972A4-EB1C-4D6D-A216-A415CC47CD3A}" type="datetimeFigureOut">
              <a:rPr lang="es-BO"/>
              <a:pPr>
                <a:defRPr/>
              </a:pPr>
              <a:t>07/10/2014</a:t>
            </a:fld>
            <a:endParaRPr lang="es-B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B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4E438-F758-453D-A9F1-6F6E1392E6B8}" type="slidenum">
              <a:rPr lang="es-BO"/>
              <a:pPr>
                <a:defRPr/>
              </a:pPr>
              <a:t>‹Nº›</a:t>
            </a:fld>
            <a:endParaRPr lang="es-B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0D429-FEEE-457A-8E5F-B932EB4AF93C}" type="datetimeFigureOut">
              <a:rPr lang="es-BO"/>
              <a:pPr>
                <a:defRPr/>
              </a:pPr>
              <a:t>07/10/2014</a:t>
            </a:fld>
            <a:endParaRPr lang="es-B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B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E2465-2D7C-4CA7-81DF-3B81C2F57390}" type="slidenum">
              <a:rPr lang="es-BO"/>
              <a:pPr>
                <a:defRPr/>
              </a:pPr>
              <a:t>‹Nº›</a:t>
            </a:fld>
            <a:endParaRPr lang="es-B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D9301-3998-4398-9615-65BA04726DF0}" type="datetimeFigureOut">
              <a:rPr lang="es-BO"/>
              <a:pPr>
                <a:defRPr/>
              </a:pPr>
              <a:t>07/10/2014</a:t>
            </a:fld>
            <a:endParaRPr lang="es-B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B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9842F-2DF2-47E5-AE87-D36D44A3FC9E}" type="slidenum">
              <a:rPr lang="es-BO"/>
              <a:pPr>
                <a:defRPr/>
              </a:pPr>
              <a:t>‹Nº›</a:t>
            </a:fld>
            <a:endParaRPr lang="es-B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AA8AF-D2FA-400B-BC62-5D14BBE1128F}" type="datetimeFigureOut">
              <a:rPr lang="es-BO"/>
              <a:pPr>
                <a:defRPr/>
              </a:pPr>
              <a:t>07/10/2014</a:t>
            </a:fld>
            <a:endParaRPr lang="es-B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B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B4BDF-A5EE-4049-AAAD-E417866C97C7}" type="slidenum">
              <a:rPr lang="es-BO"/>
              <a:pPr>
                <a:defRPr/>
              </a:pPr>
              <a:t>‹Nº›</a:t>
            </a:fld>
            <a:endParaRPr lang="es-B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99B73-B533-4661-BC5E-810DF77D0144}" type="datetimeFigureOut">
              <a:rPr lang="es-BO"/>
              <a:pPr>
                <a:defRPr/>
              </a:pPr>
              <a:t>07/10/2014</a:t>
            </a:fld>
            <a:endParaRPr lang="es-BO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BO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1F231-6BAE-448B-889E-1988723B3A1C}" type="slidenum">
              <a:rPr lang="es-BO"/>
              <a:pPr>
                <a:defRPr/>
              </a:pPr>
              <a:t>‹Nº›</a:t>
            </a:fld>
            <a:endParaRPr lang="es-B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73581-0F63-410F-ACDF-86A6150BA75B}" type="datetimeFigureOut">
              <a:rPr lang="es-BO"/>
              <a:pPr>
                <a:defRPr/>
              </a:pPr>
              <a:t>07/10/2014</a:t>
            </a:fld>
            <a:endParaRPr lang="es-BO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BO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A6B76-5A18-41CC-B418-F9D3DBCE1188}" type="slidenum">
              <a:rPr lang="es-BO"/>
              <a:pPr>
                <a:defRPr/>
              </a:pPr>
              <a:t>‹Nº›</a:t>
            </a:fld>
            <a:endParaRPr lang="es-B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65141-1396-4B5B-9065-F8986DCE5E16}" type="datetimeFigureOut">
              <a:rPr lang="es-BO"/>
              <a:pPr>
                <a:defRPr/>
              </a:pPr>
              <a:t>07/10/2014</a:t>
            </a:fld>
            <a:endParaRPr lang="es-BO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BO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801E8-4EDF-4C90-A714-EED2D6E876C7}" type="slidenum">
              <a:rPr lang="es-BO"/>
              <a:pPr>
                <a:defRPr/>
              </a:pPr>
              <a:t>‹Nº›</a:t>
            </a:fld>
            <a:endParaRPr lang="es-B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7FC78-C9DC-4328-8754-E05E68345E3A}" type="datetimeFigureOut">
              <a:rPr lang="es-BO"/>
              <a:pPr>
                <a:defRPr/>
              </a:pPr>
              <a:t>07/10/2014</a:t>
            </a:fld>
            <a:endParaRPr lang="es-B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B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ECB87-6759-4445-A37D-380678EDDF59}" type="slidenum">
              <a:rPr lang="es-BO"/>
              <a:pPr>
                <a:defRPr/>
              </a:pPr>
              <a:t>‹Nº›</a:t>
            </a:fld>
            <a:endParaRPr lang="es-B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BO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E7A60-2CFE-42C2-9377-D92351FAC6B7}" type="datetimeFigureOut">
              <a:rPr lang="es-BO"/>
              <a:pPr>
                <a:defRPr/>
              </a:pPr>
              <a:t>07/10/2014</a:t>
            </a:fld>
            <a:endParaRPr lang="es-B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B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A8974-8408-4802-9A86-E2DE9CBF78C5}" type="slidenum">
              <a:rPr lang="es-BO"/>
              <a:pPr>
                <a:defRPr/>
              </a:pPr>
              <a:t>‹Nº›</a:t>
            </a:fld>
            <a:endParaRPr lang="es-B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BO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D56D71-3CCC-4565-BE7C-BABB42EB5893}" type="datetimeFigureOut">
              <a:rPr lang="es-BO"/>
              <a:pPr>
                <a:defRPr/>
              </a:pPr>
              <a:t>07/10/2014</a:t>
            </a:fld>
            <a:endParaRPr lang="es-B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B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76D085-AF39-4F84-A3BA-F11063D6E8FE}" type="slidenum">
              <a:rPr lang="es-BO"/>
              <a:pPr>
                <a:defRPr/>
              </a:pPr>
              <a:t>‹Nº›</a:t>
            </a:fld>
            <a:endParaRPr lang="es-B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B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ANIEL\UNIVERSIDAD\MAESTRIA\MODULO 12 IMPOSITIVO\doc\ruleta_6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70272" y="0"/>
            <a:ext cx="9214272" cy="699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-180528" y="188640"/>
            <a:ext cx="48245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Bauhaus 93" pitchFamily="82" charset="0"/>
              </a:rPr>
              <a:t>IMPUESTO AL JUEGO </a:t>
            </a:r>
            <a:r>
              <a:rPr lang="en-US" sz="4400" b="1" dirty="0" smtClean="0">
                <a:solidFill>
                  <a:srgbClr val="FF0000"/>
                </a:solidFill>
                <a:latin typeface="Bauhaus 93" pitchFamily="82" charset="0"/>
              </a:rPr>
              <a:t>- </a:t>
            </a:r>
            <a:r>
              <a:rPr lang="en-US" sz="6600" b="1" dirty="0" smtClean="0">
                <a:solidFill>
                  <a:schemeClr val="bg1"/>
                </a:solidFill>
                <a:latin typeface="Imprint MT Shadow" pitchFamily="82" charset="0"/>
              </a:rPr>
              <a:t>IJ</a:t>
            </a:r>
          </a:p>
        </p:txBody>
      </p:sp>
      <p:sp>
        <p:nvSpPr>
          <p:cNvPr id="7" name="5 Rectángulo"/>
          <p:cNvSpPr>
            <a:spLocks noChangeArrowheads="1"/>
          </p:cNvSpPr>
          <p:nvPr/>
        </p:nvSpPr>
        <p:spPr bwMode="auto">
          <a:xfrm>
            <a:off x="90264" y="3789040"/>
            <a:ext cx="4553744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BO" dirty="0" err="1" smtClean="0">
                <a:solidFill>
                  <a:schemeClr val="bg1"/>
                </a:solidFill>
                <a:latin typeface="Cooper Black" pitchFamily="18" charset="0"/>
              </a:rPr>
              <a:t>Postgraduantes</a:t>
            </a:r>
            <a:r>
              <a:rPr lang="es-ES" altLang="es-BO" dirty="0" smtClean="0">
                <a:solidFill>
                  <a:schemeClr val="bg1"/>
                </a:solidFill>
                <a:latin typeface="Cooper Black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BO" sz="2800" dirty="0">
                <a:solidFill>
                  <a:schemeClr val="bg1"/>
                </a:solidFill>
                <a:latin typeface="Cooper Black" pitchFamily="18" charset="0"/>
              </a:rPr>
              <a:t>	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BO" sz="2800" dirty="0" err="1" smtClean="0">
                <a:solidFill>
                  <a:schemeClr val="bg1"/>
                </a:solidFill>
                <a:latin typeface="Cooper Black" pitchFamily="18" charset="0"/>
              </a:rPr>
              <a:t>Efren</a:t>
            </a:r>
            <a:r>
              <a:rPr lang="es-ES" altLang="es-BO" sz="2800" dirty="0" smtClean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es-ES" altLang="es-BO" sz="2800" dirty="0">
                <a:solidFill>
                  <a:schemeClr val="bg1"/>
                </a:solidFill>
                <a:latin typeface="Cooper Black" pitchFamily="18" charset="0"/>
              </a:rPr>
              <a:t>Cordero </a:t>
            </a:r>
            <a:r>
              <a:rPr lang="es-ES" altLang="es-BO" sz="2800" dirty="0" err="1">
                <a:solidFill>
                  <a:schemeClr val="bg1"/>
                </a:solidFill>
                <a:latin typeface="Cooper Black" pitchFamily="18" charset="0"/>
              </a:rPr>
              <a:t>Catunta</a:t>
            </a:r>
            <a:endParaRPr lang="es-ES" altLang="es-BO" sz="2800" dirty="0">
              <a:solidFill>
                <a:schemeClr val="bg1"/>
              </a:solidFill>
              <a:latin typeface="Cooper Black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BO" sz="2800" dirty="0" smtClean="0">
                <a:solidFill>
                  <a:schemeClr val="bg1"/>
                </a:solidFill>
                <a:latin typeface="Cooper Black" pitchFamily="18" charset="0"/>
              </a:rPr>
              <a:t>Daniel </a:t>
            </a:r>
            <a:r>
              <a:rPr lang="es-ES" altLang="es-BO" sz="2800" dirty="0">
                <a:solidFill>
                  <a:schemeClr val="bg1"/>
                </a:solidFill>
                <a:latin typeface="Cooper Black" pitchFamily="18" charset="0"/>
              </a:rPr>
              <a:t>Paredes Copa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BO" sz="2800" dirty="0" err="1" smtClean="0">
                <a:solidFill>
                  <a:schemeClr val="bg1"/>
                </a:solidFill>
                <a:latin typeface="Cooper Black" pitchFamily="18" charset="0"/>
              </a:rPr>
              <a:t>Hermo</a:t>
            </a:r>
            <a:r>
              <a:rPr lang="es-ES" altLang="es-BO" sz="2800" dirty="0" smtClean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es-ES" altLang="es-BO" sz="2800" dirty="0">
                <a:solidFill>
                  <a:schemeClr val="bg1"/>
                </a:solidFill>
                <a:latin typeface="Cooper Black" pitchFamily="18" charset="0"/>
              </a:rPr>
              <a:t>Polanco Carballo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BO" sz="2800" dirty="0" smtClean="0">
                <a:solidFill>
                  <a:schemeClr val="bg1"/>
                </a:solidFill>
                <a:latin typeface="Cooper Black" pitchFamily="18" charset="0"/>
              </a:rPr>
              <a:t>Wilson </a:t>
            </a:r>
            <a:r>
              <a:rPr lang="es-ES" altLang="es-BO" sz="2800" dirty="0" err="1">
                <a:solidFill>
                  <a:schemeClr val="bg1"/>
                </a:solidFill>
                <a:latin typeface="Cooper Black" pitchFamily="18" charset="0"/>
              </a:rPr>
              <a:t>Lazaro</a:t>
            </a:r>
            <a:r>
              <a:rPr lang="es-ES" altLang="es-BO" sz="2800" dirty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es-ES" altLang="es-BO" sz="2800" dirty="0" smtClean="0">
                <a:solidFill>
                  <a:schemeClr val="bg1"/>
                </a:solidFill>
                <a:latin typeface="Cooper Black" pitchFamily="18" charset="0"/>
              </a:rPr>
              <a:t>Condori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BO" sz="4000" dirty="0">
                <a:solidFill>
                  <a:schemeClr val="bg1"/>
                </a:solidFill>
                <a:latin typeface="Arial Black" pitchFamily="34" charset="0"/>
              </a:rPr>
              <a:t>			</a:t>
            </a:r>
            <a:r>
              <a:rPr lang="es-ES" altLang="es-BO" sz="4000" dirty="0">
                <a:latin typeface="Arial Black" pitchFamily="34" charset="0"/>
              </a:rPr>
              <a:t>	</a:t>
            </a:r>
            <a:endParaRPr lang="es-BO" altLang="es-BO" sz="4000" dirty="0">
              <a:latin typeface="Arial Black" pitchFamily="34" charset="0"/>
            </a:endParaRPr>
          </a:p>
        </p:txBody>
      </p:sp>
      <p:pic>
        <p:nvPicPr>
          <p:cNvPr id="11" name="Picture 2" descr="C:\Users\Gonzalo Arce\Documents\0 Coordinación UPG 2011\Promoción UPG\Logotipos\Logotipo UAGRM Business School Vertical Fina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" r="-496" b="19167"/>
          <a:stretch/>
        </p:blipFill>
        <p:spPr bwMode="auto">
          <a:xfrm>
            <a:off x="409646" y="2273238"/>
            <a:ext cx="3154242" cy="144379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061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576064" y="299074"/>
            <a:ext cx="63409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dirty="0" smtClean="0">
                <a:solidFill>
                  <a:srgbClr val="FF0000"/>
                </a:solidFill>
                <a:latin typeface="Bauhaus 93" pitchFamily="82" charset="0"/>
              </a:rPr>
              <a:t>EXCENCIONES–QUIENES </a:t>
            </a:r>
            <a:r>
              <a:rPr lang="es-ES" sz="4000" b="1" dirty="0" smtClean="0">
                <a:latin typeface="Bauhaus 93" pitchFamily="82" charset="0"/>
              </a:rPr>
              <a:t>NO </a:t>
            </a:r>
            <a:r>
              <a:rPr lang="es-ES" sz="4000" b="1" dirty="0" smtClean="0">
                <a:solidFill>
                  <a:srgbClr val="FF0000"/>
                </a:solidFill>
                <a:latin typeface="Bauhaus 93" pitchFamily="82" charset="0"/>
              </a:rPr>
              <a:t>PAGAN…?:</a:t>
            </a:r>
            <a:endParaRPr lang="es-BO" sz="4000" dirty="0">
              <a:latin typeface="Bauhaus 93" pitchFamily="82" charset="0"/>
            </a:endParaRPr>
          </a:p>
        </p:txBody>
      </p:sp>
      <p:pic>
        <p:nvPicPr>
          <p:cNvPr id="2050" name="Picture 2" descr="C:\DANIEL\UNIVERSIDAD\MAESTRIA\MODULO 12 IMPOSITIVO\doc\dado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982" y="-315416"/>
            <a:ext cx="2047506" cy="204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Rectángulo"/>
          <p:cNvSpPr/>
          <p:nvPr/>
        </p:nvSpPr>
        <p:spPr>
          <a:xfrm rot="5400000">
            <a:off x="-3033807" y="3392596"/>
            <a:ext cx="7200000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17" name="16 Rectángulo"/>
          <p:cNvSpPr/>
          <p:nvPr/>
        </p:nvSpPr>
        <p:spPr>
          <a:xfrm rot="5400000">
            <a:off x="-3168459" y="3418728"/>
            <a:ext cx="7200000" cy="720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827584" y="1484784"/>
            <a:ext cx="7920880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s-ES" sz="1800" i="0" dirty="0">
                <a:latin typeface="Arial Black" pitchFamily="34" charset="0"/>
              </a:rPr>
              <a:t>De acuerdo al Artículo 2 y 35 de la </a:t>
            </a:r>
            <a:r>
              <a:rPr lang="es-ES" sz="1800" i="0" dirty="0">
                <a:solidFill>
                  <a:srgbClr val="FF0000"/>
                </a:solidFill>
                <a:latin typeface="Arial Black" pitchFamily="34" charset="0"/>
              </a:rPr>
              <a:t>Ley Nº 060, </a:t>
            </a:r>
            <a:r>
              <a:rPr lang="es-ES" sz="1800" i="0" dirty="0">
                <a:latin typeface="Arial Black" pitchFamily="34" charset="0"/>
              </a:rPr>
              <a:t>no se encuentran dentro del objeto de este impuesto</a:t>
            </a:r>
            <a:r>
              <a:rPr lang="es-ES" sz="1800" i="0" dirty="0" smtClean="0">
                <a:latin typeface="Arial Black" pitchFamily="34" charset="0"/>
              </a:rPr>
              <a:t>:</a:t>
            </a:r>
          </a:p>
          <a:p>
            <a:pPr algn="just"/>
            <a:endParaRPr lang="es-ES" sz="1800" i="0" dirty="0">
              <a:latin typeface="Arial Black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s-ES" sz="1800" i="0" dirty="0" smtClean="0">
                <a:solidFill>
                  <a:srgbClr val="FF0000"/>
                </a:solidFill>
                <a:latin typeface="Arial Black" pitchFamily="34" charset="0"/>
              </a:rPr>
              <a:t>Los </a:t>
            </a:r>
            <a:r>
              <a:rPr lang="es-ES" sz="1800" i="0" dirty="0">
                <a:solidFill>
                  <a:srgbClr val="FF0000"/>
                </a:solidFill>
                <a:latin typeface="Arial Black" pitchFamily="34" charset="0"/>
              </a:rPr>
              <a:t>juegos de lotería desarrollados por las entidades públicas</a:t>
            </a:r>
            <a:r>
              <a:rPr lang="es-ES" sz="1800" i="0" dirty="0">
                <a:latin typeface="Arial Black" pitchFamily="34" charset="0"/>
              </a:rPr>
              <a:t> del nivel central del Estado y de los gobiernos autónomos departamentales y municipales. </a:t>
            </a:r>
            <a:endParaRPr lang="es-ES" sz="1800" i="0" dirty="0" smtClean="0">
              <a:latin typeface="Arial Black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es-ES" sz="1800" i="0" dirty="0">
              <a:latin typeface="Arial Black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s-ES" sz="1800" i="0" dirty="0" smtClean="0">
                <a:latin typeface="Arial Black" pitchFamily="34" charset="0"/>
              </a:rPr>
              <a:t>Los </a:t>
            </a:r>
            <a:r>
              <a:rPr lang="es-ES" sz="1800" i="0" dirty="0">
                <a:latin typeface="Arial Black" pitchFamily="34" charset="0"/>
              </a:rPr>
              <a:t>juegos de azar y sorteos,</a:t>
            </a:r>
            <a:r>
              <a:rPr lang="es-ES" sz="1800" i="0" dirty="0">
                <a:solidFill>
                  <a:srgbClr val="FF0000"/>
                </a:solidFill>
                <a:latin typeface="Arial Black" pitchFamily="34" charset="0"/>
              </a:rPr>
              <a:t> destinados íntegramente a beneficencia o asistencia por enfermedad o accidente</a:t>
            </a:r>
            <a:r>
              <a:rPr lang="es-ES" sz="1800" i="0" dirty="0">
                <a:latin typeface="Arial Black" pitchFamily="34" charset="0"/>
              </a:rPr>
              <a:t>, por desastres naturales o epidemias.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es-ES" sz="1800" i="0" dirty="0">
              <a:latin typeface="Arial Black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s-ES" sz="1800" i="0" dirty="0" smtClean="0">
                <a:latin typeface="Arial Black" pitchFamily="34" charset="0"/>
              </a:rPr>
              <a:t>Los </a:t>
            </a:r>
            <a:r>
              <a:rPr lang="es-ES" sz="1800" i="0" dirty="0">
                <a:solidFill>
                  <a:srgbClr val="FF0000"/>
                </a:solidFill>
                <a:latin typeface="Arial Black" pitchFamily="34" charset="0"/>
              </a:rPr>
              <a:t>juegos o competiciones de pasatiempo y recreo emergentes de usos sociales</a:t>
            </a:r>
            <a:r>
              <a:rPr lang="es-ES" sz="1800" i="0" dirty="0">
                <a:latin typeface="Arial Black" pitchFamily="34" charset="0"/>
              </a:rPr>
              <a:t>, de carácter tradicional o familiar </a:t>
            </a:r>
            <a:r>
              <a:rPr lang="es-ES" sz="1800" i="0" dirty="0">
                <a:solidFill>
                  <a:srgbClr val="FF0000"/>
                </a:solidFill>
                <a:latin typeface="Arial Black" pitchFamily="34" charset="0"/>
              </a:rPr>
              <a:t>siempre que no sean objeto de explotación lucrativa </a:t>
            </a:r>
            <a:r>
              <a:rPr lang="es-ES" sz="1800" i="0" dirty="0">
                <a:latin typeface="Arial Black" pitchFamily="34" charset="0"/>
              </a:rPr>
              <a:t>ya sea por los propios participantes o por personas ajenas a ellos. </a:t>
            </a:r>
            <a:endParaRPr lang="es-ES" sz="1800" i="0" dirty="0" smtClean="0">
              <a:latin typeface="Arial Black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es-ES" sz="1800" i="0" dirty="0">
              <a:latin typeface="Arial Black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s-ES" sz="1800" i="0" dirty="0">
                <a:latin typeface="Arial Black" pitchFamily="34" charset="0"/>
              </a:rPr>
              <a:t>También quedan excluidos los sorteos, rifas u otros juegos realizados en ferias o actividades públicas eventuales.</a:t>
            </a:r>
          </a:p>
        </p:txBody>
      </p:sp>
    </p:spTree>
    <p:extLst>
      <p:ext uri="{BB962C8B-B14F-4D97-AF65-F5344CB8AC3E}">
        <p14:creationId xmlns:p14="http://schemas.microsoft.com/office/powerpoint/2010/main" val="293361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576064" y="299074"/>
            <a:ext cx="8964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dirty="0" smtClean="0">
                <a:solidFill>
                  <a:srgbClr val="FF0000"/>
                </a:solidFill>
                <a:latin typeface="Bauhaus 93" pitchFamily="82" charset="0"/>
              </a:rPr>
              <a:t>  HECHO GENERADOR:</a:t>
            </a:r>
            <a:endParaRPr lang="es-BO" sz="4000" dirty="0">
              <a:latin typeface="Bauhaus 93" pitchFamily="82" charset="0"/>
            </a:endParaRPr>
          </a:p>
        </p:txBody>
      </p:sp>
      <p:pic>
        <p:nvPicPr>
          <p:cNvPr id="2050" name="Picture 2" descr="C:\DANIEL\UNIVERSIDAD\MAESTRIA\MODULO 12 IMPOSITIVO\doc\dado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982" y="-315416"/>
            <a:ext cx="2047506" cy="204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Rectángulo"/>
          <p:cNvSpPr/>
          <p:nvPr/>
        </p:nvSpPr>
        <p:spPr>
          <a:xfrm rot="5400000">
            <a:off x="-3033807" y="3392596"/>
            <a:ext cx="7200000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17" name="16 Rectángulo"/>
          <p:cNvSpPr/>
          <p:nvPr/>
        </p:nvSpPr>
        <p:spPr>
          <a:xfrm rot="5400000">
            <a:off x="-3168459" y="3418728"/>
            <a:ext cx="7200000" cy="720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>
              <a:solidFill>
                <a:schemeClr val="tx1"/>
              </a:solidFill>
            </a:endParaRPr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767333" y="1203131"/>
            <a:ext cx="5604867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s-ES" sz="1800" i="0" dirty="0">
                <a:latin typeface="Arial Black" pitchFamily="34" charset="0"/>
              </a:rPr>
              <a:t>El hecho generador del impuesto se perfeccionará en el </a:t>
            </a:r>
            <a:r>
              <a:rPr lang="es-ES" sz="1800" i="0" dirty="0">
                <a:solidFill>
                  <a:srgbClr val="FF0000"/>
                </a:solidFill>
                <a:latin typeface="Arial Black" pitchFamily="34" charset="0"/>
              </a:rPr>
              <a:t>momento de la percepción del precio por la venta de fichas, tickets, boletos, cartones, cupones y cualquier otro medio que permita el acceso al juego,</a:t>
            </a:r>
            <a:r>
              <a:rPr lang="es-ES" sz="1800" i="0" dirty="0">
                <a:latin typeface="Arial Black" pitchFamily="34" charset="0"/>
              </a:rPr>
              <a:t> que será </a:t>
            </a:r>
            <a:r>
              <a:rPr lang="es-ES" sz="1800" i="0" dirty="0" smtClean="0">
                <a:latin typeface="Arial Black" pitchFamily="34" charset="0"/>
              </a:rPr>
              <a:t>facturada obligatoriamente</a:t>
            </a:r>
            <a:r>
              <a:rPr lang="es-ES" sz="1800" i="0" dirty="0">
                <a:latin typeface="Arial Black" pitchFamily="34" charset="0"/>
              </a:rPr>
              <a:t>. </a:t>
            </a:r>
            <a:br>
              <a:rPr lang="es-ES" sz="1800" i="0" dirty="0">
                <a:latin typeface="Arial Black" pitchFamily="34" charset="0"/>
              </a:rPr>
            </a:br>
            <a:endParaRPr lang="es-ES" sz="1800" i="0" dirty="0" smtClean="0">
              <a:latin typeface="Arial Black" pitchFamily="34" charset="0"/>
            </a:endParaRPr>
          </a:p>
          <a:p>
            <a:endParaRPr lang="es-ES" sz="1800" i="0" dirty="0">
              <a:latin typeface="Arial Black" pitchFamily="34" charset="0"/>
            </a:endParaRPr>
          </a:p>
          <a:p>
            <a:r>
              <a:rPr lang="es-ES" sz="1800" i="0" dirty="0">
                <a:latin typeface="Arial Black" pitchFamily="34" charset="0"/>
              </a:rPr>
              <a:t>En el caso de promociones empresariales, el hecho generador del impuesto quedará perfeccionado al </a:t>
            </a:r>
            <a:r>
              <a:rPr lang="es-ES" sz="1800" i="0" dirty="0">
                <a:solidFill>
                  <a:srgbClr val="FF0000"/>
                </a:solidFill>
                <a:latin typeface="Arial Black" pitchFamily="34" charset="0"/>
              </a:rPr>
              <a:t>momento de la entrega de la Resolución Administrativa otorgada por la Autoridad de Fiscalización y Control Social del Juego - AJ</a:t>
            </a:r>
            <a:r>
              <a:rPr lang="es-ES" sz="1800" i="0" dirty="0">
                <a:latin typeface="Arial Black" pitchFamily="34" charset="0"/>
              </a:rPr>
              <a:t> que autorice el desarrollo de la promoción empresarial al solicitante. </a:t>
            </a:r>
            <a:br>
              <a:rPr lang="es-ES" sz="1800" i="0" dirty="0">
                <a:latin typeface="Arial Black" pitchFamily="34" charset="0"/>
              </a:rPr>
            </a:br>
            <a:endParaRPr lang="es-ES" sz="1800" i="0" dirty="0">
              <a:latin typeface="Arial Black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57" y="1576040"/>
            <a:ext cx="2730500" cy="401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675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576064" y="299074"/>
            <a:ext cx="8964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dirty="0" smtClean="0">
                <a:solidFill>
                  <a:srgbClr val="FF0000"/>
                </a:solidFill>
                <a:latin typeface="Bauhaus 93" pitchFamily="82" charset="0"/>
              </a:rPr>
              <a:t>  BASE  IMPONIBLE :</a:t>
            </a:r>
            <a:endParaRPr lang="es-BO" sz="4000" dirty="0">
              <a:latin typeface="Bauhaus 93" pitchFamily="82" charset="0"/>
            </a:endParaRPr>
          </a:p>
        </p:txBody>
      </p:sp>
      <p:pic>
        <p:nvPicPr>
          <p:cNvPr id="2050" name="Picture 2" descr="C:\DANIEL\UNIVERSIDAD\MAESTRIA\MODULO 12 IMPOSITIVO\doc\dado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982" y="-315416"/>
            <a:ext cx="2047506" cy="204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Rectángulo"/>
          <p:cNvSpPr/>
          <p:nvPr/>
        </p:nvSpPr>
        <p:spPr>
          <a:xfrm rot="5400000">
            <a:off x="-3033807" y="3392596"/>
            <a:ext cx="7200000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17" name="16 Rectángulo"/>
          <p:cNvSpPr/>
          <p:nvPr/>
        </p:nvSpPr>
        <p:spPr>
          <a:xfrm rot="5400000">
            <a:off x="-3168459" y="3418728"/>
            <a:ext cx="7200000" cy="720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>
              <a:solidFill>
                <a:schemeClr val="tx1"/>
              </a:solidFill>
            </a:endParaRPr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825500" y="1257300"/>
            <a:ext cx="7778948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s-ES" sz="1800" i="0" dirty="0" smtClean="0">
                <a:latin typeface="Arial Black" pitchFamily="34" charset="0"/>
              </a:rPr>
              <a:t>- </a:t>
            </a:r>
            <a:r>
              <a:rPr lang="es-ES" sz="1800" i="0" dirty="0">
                <a:latin typeface="Arial Black" pitchFamily="34" charset="0"/>
              </a:rPr>
              <a:t>Para juegos de </a:t>
            </a:r>
            <a:r>
              <a:rPr lang="es-ES" sz="1800" i="0" dirty="0">
                <a:solidFill>
                  <a:srgbClr val="FF0000"/>
                </a:solidFill>
                <a:latin typeface="Arial Black" pitchFamily="34" charset="0"/>
              </a:rPr>
              <a:t>azar y sorteos </a:t>
            </a:r>
            <a:r>
              <a:rPr lang="es-ES" sz="1800" i="0" dirty="0">
                <a:latin typeface="Arial Black" pitchFamily="34" charset="0"/>
              </a:rPr>
              <a:t>estará constituida por el </a:t>
            </a:r>
            <a:r>
              <a:rPr lang="es-ES" sz="1800" i="0" dirty="0">
                <a:solidFill>
                  <a:srgbClr val="FF0000"/>
                </a:solidFill>
                <a:latin typeface="Arial Black" pitchFamily="34" charset="0"/>
              </a:rPr>
              <a:t>valor del ingreso bruto obtenido por la venta de fichas, tickets, boletos, cartones, cupones y cualquier otro medio de acceso al juego</a:t>
            </a:r>
            <a:r>
              <a:rPr lang="es-ES" sz="1800" i="0" dirty="0">
                <a:latin typeface="Arial Black" pitchFamily="34" charset="0"/>
              </a:rPr>
              <a:t>, al que se deducirá el importe equivalente a la alícuota del Impuesto al Valor Agregado - IVA. </a:t>
            </a:r>
          </a:p>
          <a:p>
            <a:pPr algn="just"/>
            <a:r>
              <a:rPr lang="es-ES" sz="1800" i="0" dirty="0">
                <a:latin typeface="Arial Black" pitchFamily="34" charset="0"/>
              </a:rPr>
              <a:t/>
            </a:r>
            <a:br>
              <a:rPr lang="es-ES" sz="1800" i="0" dirty="0">
                <a:latin typeface="Arial Black" pitchFamily="34" charset="0"/>
              </a:rPr>
            </a:br>
            <a:r>
              <a:rPr lang="es-ES" sz="1800" i="0" dirty="0">
                <a:latin typeface="Arial Black" pitchFamily="34" charset="0"/>
              </a:rPr>
              <a:t>- En las </a:t>
            </a:r>
            <a:r>
              <a:rPr lang="es-ES" sz="1800" i="0" dirty="0">
                <a:solidFill>
                  <a:srgbClr val="FF0000"/>
                </a:solidFill>
                <a:latin typeface="Arial Black" pitchFamily="34" charset="0"/>
              </a:rPr>
              <a:t>promociones empresariales </a:t>
            </a:r>
            <a:r>
              <a:rPr lang="es-ES" sz="1800" i="0" dirty="0">
                <a:latin typeface="Arial Black" pitchFamily="34" charset="0"/>
              </a:rPr>
              <a:t>la base imponible del impuesto está constituida, según el caso, por: </a:t>
            </a:r>
            <a:br>
              <a:rPr lang="es-ES" sz="1800" i="0" dirty="0">
                <a:latin typeface="Arial Black" pitchFamily="34" charset="0"/>
              </a:rPr>
            </a:br>
            <a:r>
              <a:rPr lang="es-ES" sz="1800" i="0" dirty="0">
                <a:solidFill>
                  <a:srgbClr val="FF0000"/>
                </a:solidFill>
                <a:latin typeface="Arial Black" pitchFamily="34" charset="0"/>
              </a:rPr>
              <a:t>El importe total del premio, cuando éste sea en dinero</a:t>
            </a:r>
            <a:r>
              <a:rPr lang="es-ES" sz="1800" i="0" dirty="0">
                <a:latin typeface="Arial Black" pitchFamily="34" charset="0"/>
              </a:rPr>
              <a:t>. </a:t>
            </a:r>
            <a:br>
              <a:rPr lang="es-ES" sz="1800" i="0" dirty="0">
                <a:latin typeface="Arial Black" pitchFamily="34" charset="0"/>
              </a:rPr>
            </a:br>
            <a:r>
              <a:rPr lang="es-ES" sz="1800" i="0" dirty="0" smtClean="0">
                <a:latin typeface="Arial Black" pitchFamily="34" charset="0"/>
              </a:rPr>
              <a:t> </a:t>
            </a:r>
            <a:r>
              <a:rPr lang="es-ES" sz="1800" i="0" dirty="0">
                <a:latin typeface="Arial Black" pitchFamily="34" charset="0"/>
              </a:rPr>
              <a:t/>
            </a:r>
            <a:br>
              <a:rPr lang="es-ES" sz="1800" i="0" dirty="0">
                <a:latin typeface="Arial Black" pitchFamily="34" charset="0"/>
              </a:rPr>
            </a:br>
            <a:r>
              <a:rPr lang="es-ES" sz="1800" i="0" dirty="0">
                <a:latin typeface="Arial Black" pitchFamily="34" charset="0"/>
              </a:rPr>
              <a:t>En el caso de </a:t>
            </a:r>
            <a:r>
              <a:rPr lang="es-ES" sz="1800" i="0" dirty="0">
                <a:solidFill>
                  <a:srgbClr val="FF0000"/>
                </a:solidFill>
                <a:latin typeface="Arial Black" pitchFamily="34" charset="0"/>
              </a:rPr>
              <a:t>juegos de azar y sorteos efectuados mediante mensajes de texto o multimedia, llamadas u otros medios no físicos,</a:t>
            </a:r>
            <a:r>
              <a:rPr lang="es-ES" sz="1800" i="0" dirty="0">
                <a:latin typeface="Arial Black" pitchFamily="34" charset="0"/>
              </a:rPr>
              <a:t> la base imponible está constituida por </a:t>
            </a:r>
            <a:r>
              <a:rPr lang="es-ES" sz="1800" i="0" dirty="0">
                <a:solidFill>
                  <a:srgbClr val="FF0000"/>
                </a:solidFill>
                <a:latin typeface="Arial Black" pitchFamily="34" charset="0"/>
              </a:rPr>
              <a:t>el total de los ingresos obtenidos</a:t>
            </a:r>
            <a:r>
              <a:rPr lang="es-ES" sz="1800" i="0" dirty="0">
                <a:latin typeface="Arial Black" pitchFamily="34" charset="0"/>
              </a:rPr>
              <a:t> deduciendo el importe del servicio prestado por el operador de telecomunicación y el IVA.</a:t>
            </a:r>
          </a:p>
          <a:p>
            <a:pPr algn="just"/>
            <a:r>
              <a:rPr lang="es-ES" sz="1800" i="0" dirty="0">
                <a:latin typeface="Arial Black" pitchFamily="34" charset="0"/>
              </a:rPr>
              <a:t> </a:t>
            </a:r>
            <a:br>
              <a:rPr lang="es-ES" sz="1800" i="0" dirty="0">
                <a:latin typeface="Arial Black" pitchFamily="34" charset="0"/>
              </a:rPr>
            </a:br>
            <a:endParaRPr lang="es-ES" sz="1800" i="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75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farmacorp.com/images/noticias/basesButacadaFaceA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500438"/>
            <a:ext cx="7643866" cy="3357562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1" name="10 Rectángulo"/>
          <p:cNvSpPr/>
          <p:nvPr/>
        </p:nvSpPr>
        <p:spPr>
          <a:xfrm>
            <a:off x="360040" y="260648"/>
            <a:ext cx="8964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dirty="0" smtClean="0">
                <a:solidFill>
                  <a:srgbClr val="FF0000"/>
                </a:solidFill>
                <a:latin typeface="Bauhaus 93" pitchFamily="82" charset="0"/>
              </a:rPr>
              <a:t>  ALICUOTA :</a:t>
            </a:r>
            <a:endParaRPr lang="es-BO" sz="4000" dirty="0">
              <a:latin typeface="Bauhaus 93" pitchFamily="82" charset="0"/>
            </a:endParaRPr>
          </a:p>
        </p:txBody>
      </p:sp>
      <p:pic>
        <p:nvPicPr>
          <p:cNvPr id="2050" name="Picture 2" descr="C:\DANIEL\UNIVERSIDAD\MAESTRIA\MODULO 12 IMPOSITIVO\doc\dado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982" y="-333018"/>
            <a:ext cx="2047506" cy="204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Rectángulo"/>
          <p:cNvSpPr/>
          <p:nvPr/>
        </p:nvSpPr>
        <p:spPr>
          <a:xfrm rot="5400000">
            <a:off x="-3033807" y="3392596"/>
            <a:ext cx="7200000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17" name="16 Rectángulo"/>
          <p:cNvSpPr/>
          <p:nvPr/>
        </p:nvSpPr>
        <p:spPr>
          <a:xfrm rot="5400000">
            <a:off x="-3168459" y="3418728"/>
            <a:ext cx="7200000" cy="720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>
              <a:solidFill>
                <a:schemeClr val="tx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827584" y="1268760"/>
            <a:ext cx="37444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es-ES" dirty="0" smtClean="0">
                <a:solidFill>
                  <a:srgbClr val="FF0000"/>
                </a:solidFill>
                <a:latin typeface="Arial Black" pitchFamily="34" charset="0"/>
              </a:rPr>
              <a:t>Treinta </a:t>
            </a:r>
            <a:r>
              <a:rPr lang="es-ES" dirty="0">
                <a:solidFill>
                  <a:srgbClr val="FF0000"/>
                </a:solidFill>
                <a:latin typeface="Arial Black" pitchFamily="34" charset="0"/>
              </a:rPr>
              <a:t>por ciento (30%) </a:t>
            </a:r>
            <a:r>
              <a:rPr lang="es-ES" dirty="0">
                <a:latin typeface="Arial Black" pitchFamily="34" charset="0"/>
              </a:rPr>
              <a:t>para los juegos de azar y </a:t>
            </a:r>
            <a:r>
              <a:rPr lang="es-ES" dirty="0" smtClean="0">
                <a:latin typeface="Arial Black" pitchFamily="34" charset="0"/>
              </a:rPr>
              <a:t>sorteos</a:t>
            </a:r>
            <a:r>
              <a:rPr lang="es-ES" dirty="0">
                <a:latin typeface="Arial Black" pitchFamily="34" charset="0"/>
              </a:rPr>
              <a:t>.</a:t>
            </a:r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es-ES" dirty="0">
                <a:solidFill>
                  <a:srgbClr val="FF0000"/>
                </a:solidFill>
                <a:latin typeface="Arial Black" pitchFamily="34" charset="0"/>
              </a:rPr>
              <a:t>Diez por ciento (10%) </a:t>
            </a:r>
            <a:r>
              <a:rPr lang="es-ES" dirty="0">
                <a:latin typeface="Arial Black" pitchFamily="34" charset="0"/>
              </a:rPr>
              <a:t>para las promociones empresariales.</a:t>
            </a:r>
          </a:p>
        </p:txBody>
      </p:sp>
      <p:pic>
        <p:nvPicPr>
          <p:cNvPr id="6146" name="Picture 2" descr="C:\DANIEL\UNIVERSIDAD\MAESTRIA\MODULO 12 IMPOSITIVO\doc\Esa_Onda_ad_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94" y="1142984"/>
            <a:ext cx="3571900" cy="23794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75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ep00.epimg.net/economia/imagenes/2014/06/30/actualidad/1404126852_104727_1404127777_noticia_norm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86125"/>
            <a:ext cx="9144000" cy="3571876"/>
          </a:xfrm>
          <a:prstGeom prst="rect">
            <a:avLst/>
          </a:prstGeom>
          <a:noFill/>
        </p:spPr>
      </p:pic>
      <p:sp>
        <p:nvSpPr>
          <p:cNvPr id="11" name="10 Rectángulo"/>
          <p:cNvSpPr/>
          <p:nvPr/>
        </p:nvSpPr>
        <p:spPr>
          <a:xfrm>
            <a:off x="792088" y="116632"/>
            <a:ext cx="63001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dirty="0" smtClean="0">
                <a:solidFill>
                  <a:srgbClr val="FF0000"/>
                </a:solidFill>
                <a:latin typeface="Bauhaus 93" pitchFamily="82" charset="0"/>
              </a:rPr>
              <a:t>QUE FORMULARIOS SE        DEBEN PRESENTAR..? :</a:t>
            </a:r>
            <a:endParaRPr lang="es-BO" sz="4000" dirty="0">
              <a:latin typeface="Bauhaus 93" pitchFamily="82" charset="0"/>
            </a:endParaRPr>
          </a:p>
        </p:txBody>
      </p:sp>
      <p:pic>
        <p:nvPicPr>
          <p:cNvPr id="2050" name="Picture 2" descr="C:\DANIEL\UNIVERSIDAD\MAESTRIA\MODULO 12 IMPOSITIVO\doc\dado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982" y="-315416"/>
            <a:ext cx="2047506" cy="204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Rectángulo"/>
          <p:cNvSpPr/>
          <p:nvPr/>
        </p:nvSpPr>
        <p:spPr>
          <a:xfrm rot="5400000">
            <a:off x="-3033807" y="3392596"/>
            <a:ext cx="7200000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17" name="16 Rectángulo"/>
          <p:cNvSpPr/>
          <p:nvPr/>
        </p:nvSpPr>
        <p:spPr>
          <a:xfrm rot="5400000">
            <a:off x="-3168459" y="3418728"/>
            <a:ext cx="7200000" cy="720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916090" y="1857364"/>
            <a:ext cx="78323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BO" sz="2800" b="1" dirty="0" err="1">
                <a:solidFill>
                  <a:srgbClr val="FF0000"/>
                </a:solidFill>
                <a:latin typeface="Arial Black" pitchFamily="34" charset="0"/>
              </a:rPr>
              <a:t>Form</a:t>
            </a:r>
            <a:r>
              <a:rPr lang="es-BO" sz="2800" b="1" dirty="0">
                <a:solidFill>
                  <a:srgbClr val="FF0000"/>
                </a:solidFill>
                <a:latin typeface="Arial Black" pitchFamily="34" charset="0"/>
              </a:rPr>
              <a:t>. </a:t>
            </a:r>
            <a:r>
              <a:rPr lang="es-BO" sz="2800" b="1" dirty="0" smtClean="0">
                <a:solidFill>
                  <a:srgbClr val="FF0000"/>
                </a:solidFill>
                <a:latin typeface="Arial Black" pitchFamily="34" charset="0"/>
              </a:rPr>
              <a:t>770: </a:t>
            </a:r>
            <a:r>
              <a:rPr lang="es-BO" sz="2800" dirty="0" smtClean="0">
                <a:latin typeface="Arial Black" pitchFamily="34" charset="0"/>
              </a:rPr>
              <a:t>Juegos de azar y sorteos.</a:t>
            </a:r>
          </a:p>
          <a:p>
            <a:endParaRPr lang="es-BO" sz="28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es-BO" sz="2800" b="1" dirty="0" err="1" smtClean="0">
                <a:solidFill>
                  <a:srgbClr val="FF0000"/>
                </a:solidFill>
                <a:latin typeface="Arial Black" pitchFamily="34" charset="0"/>
              </a:rPr>
              <a:t>Form</a:t>
            </a:r>
            <a:r>
              <a:rPr lang="es-BO" sz="2800" b="1" dirty="0">
                <a:solidFill>
                  <a:srgbClr val="FF0000"/>
                </a:solidFill>
                <a:latin typeface="Arial Black" pitchFamily="34" charset="0"/>
              </a:rPr>
              <a:t>. 772: </a:t>
            </a:r>
            <a:r>
              <a:rPr lang="es-BO" sz="2800" dirty="0" smtClean="0">
                <a:latin typeface="Arial Black" pitchFamily="34" charset="0"/>
              </a:rPr>
              <a:t>Promoción Empresarial</a:t>
            </a:r>
            <a:r>
              <a:rPr lang="es-BO" sz="2800" dirty="0">
                <a:latin typeface="Arial Black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146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BO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1810" t="18154" r="25984" b="8624"/>
          <a:stretch>
            <a:fillRect/>
          </a:stretch>
        </p:blipFill>
        <p:spPr bwMode="auto">
          <a:xfrm>
            <a:off x="71406" y="285728"/>
            <a:ext cx="9057950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BO"/>
          </a:p>
        </p:txBody>
      </p:sp>
      <p:pic>
        <p:nvPicPr>
          <p:cNvPr id="2050" name="Imagen 4"/>
          <p:cNvPicPr>
            <a:picLocks noChangeAspect="1" noChangeArrowheads="1"/>
          </p:cNvPicPr>
          <p:nvPr/>
        </p:nvPicPr>
        <p:blipFill>
          <a:blip r:embed="rId2"/>
          <a:srcRect l="11795" t="16131" r="26088" b="8268"/>
          <a:stretch>
            <a:fillRect/>
          </a:stretch>
        </p:blipFill>
        <p:spPr bwMode="auto">
          <a:xfrm>
            <a:off x="-18776" y="285752"/>
            <a:ext cx="9091370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ips.com.ar/imagen/vencimiento-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27765"/>
            <a:ext cx="9144001" cy="3730235"/>
          </a:xfrm>
          <a:prstGeom prst="rect">
            <a:avLst/>
          </a:prstGeom>
          <a:noFill/>
        </p:spPr>
      </p:pic>
      <p:pic>
        <p:nvPicPr>
          <p:cNvPr id="2050" name="Picture 2" descr="C:\DANIEL\UNIVERSIDAD\MAESTRIA\MODULO 12 IMPOSITIVO\doc\dado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982" y="-315416"/>
            <a:ext cx="2047506" cy="204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Rectángulo"/>
          <p:cNvSpPr/>
          <p:nvPr/>
        </p:nvSpPr>
        <p:spPr>
          <a:xfrm rot="5400000">
            <a:off x="-3033807" y="3392596"/>
            <a:ext cx="7200000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17" name="16 Rectángulo"/>
          <p:cNvSpPr/>
          <p:nvPr/>
        </p:nvSpPr>
        <p:spPr>
          <a:xfrm rot="5400000">
            <a:off x="-3168459" y="3418728"/>
            <a:ext cx="7200000" cy="720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>
              <a:solidFill>
                <a:schemeClr val="tx1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626245" y="372077"/>
            <a:ext cx="71402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dirty="0" smtClean="0">
                <a:solidFill>
                  <a:srgbClr val="FF0000"/>
                </a:solidFill>
                <a:latin typeface="Bauhaus 93" pitchFamily="82" charset="0"/>
              </a:rPr>
              <a:t>CUANDO SE DEB PAGAR..? :</a:t>
            </a:r>
            <a:endParaRPr lang="es-BO" sz="4000" dirty="0">
              <a:latin typeface="Bauhaus 93" pitchFamily="82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869382" y="1800043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BO" sz="2400" b="1" dirty="0" smtClean="0">
                <a:solidFill>
                  <a:srgbClr val="FF0000"/>
                </a:solidFill>
                <a:latin typeface="Arial Black" pitchFamily="34" charset="0"/>
              </a:rPr>
              <a:t>DE FORMA MENSUAL</a:t>
            </a:r>
            <a:endParaRPr lang="es-BO" sz="2400" b="1" dirty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es-BO" sz="2400" dirty="0">
                <a:latin typeface="Arial Black" pitchFamily="34" charset="0"/>
              </a:rPr>
              <a:t>De acuerdo </a:t>
            </a:r>
            <a:r>
              <a:rPr lang="es-BO" sz="2400" dirty="0" smtClean="0">
                <a:latin typeface="Arial Black" pitchFamily="34" charset="0"/>
              </a:rPr>
              <a:t>al vencimiento</a:t>
            </a:r>
            <a:r>
              <a:rPr lang="es-BO" sz="2400" dirty="0">
                <a:latin typeface="Arial Black" pitchFamily="34" charset="0"/>
              </a:rPr>
              <a:t>, según </a:t>
            </a:r>
            <a:r>
              <a:rPr lang="es-BO" sz="2400" dirty="0" smtClean="0">
                <a:latin typeface="Arial Black" pitchFamily="34" charset="0"/>
              </a:rPr>
              <a:t>el último </a:t>
            </a:r>
            <a:r>
              <a:rPr lang="es-BO" sz="2400" dirty="0">
                <a:latin typeface="Arial Black" pitchFamily="34" charset="0"/>
              </a:rPr>
              <a:t>digito del NIT.</a:t>
            </a:r>
          </a:p>
        </p:txBody>
      </p:sp>
    </p:spTree>
    <p:extLst>
      <p:ext uri="{BB962C8B-B14F-4D97-AF65-F5344CB8AC3E}">
        <p14:creationId xmlns:p14="http://schemas.microsoft.com/office/powerpoint/2010/main" val="221146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360040" y="260648"/>
            <a:ext cx="89644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 smtClean="0">
                <a:solidFill>
                  <a:srgbClr val="FF0000"/>
                </a:solidFill>
                <a:latin typeface="Bauhaus 93" pitchFamily="82" charset="0"/>
              </a:rPr>
              <a:t>  AUTORIDAD DE FISCALIZACION Y CONTROL SOCIAL DEL JUEGO </a:t>
            </a:r>
            <a:endParaRPr lang="es-BO" sz="4000" dirty="0">
              <a:latin typeface="Bauhaus 93" pitchFamily="82" charset="0"/>
            </a:endParaRPr>
          </a:p>
        </p:txBody>
      </p:sp>
      <p:sp>
        <p:nvSpPr>
          <p:cNvPr id="16" name="15 Rectángulo"/>
          <p:cNvSpPr/>
          <p:nvPr/>
        </p:nvSpPr>
        <p:spPr>
          <a:xfrm rot="5400000">
            <a:off x="-3033807" y="3392596"/>
            <a:ext cx="7200000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17" name="16 Rectángulo"/>
          <p:cNvSpPr/>
          <p:nvPr/>
        </p:nvSpPr>
        <p:spPr>
          <a:xfrm rot="5400000">
            <a:off x="-3168459" y="3418728"/>
            <a:ext cx="7200000" cy="720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>
              <a:solidFill>
                <a:schemeClr val="tx1"/>
              </a:solidFill>
            </a:endParaRPr>
          </a:p>
        </p:txBody>
      </p:sp>
      <p:pic>
        <p:nvPicPr>
          <p:cNvPr id="13314" name="Picture 2" descr="http://boliviaemprende.com/wp-content/uploads/2014/02/aj-interi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714488"/>
            <a:ext cx="6786610" cy="45437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463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" r="64002" b="8391"/>
          <a:stretch/>
        </p:blipFill>
        <p:spPr bwMode="auto">
          <a:xfrm>
            <a:off x="7524328" y="-27384"/>
            <a:ext cx="1610351" cy="191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576064" y="299074"/>
            <a:ext cx="8964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dirty="0" smtClean="0">
                <a:solidFill>
                  <a:srgbClr val="FF0000"/>
                </a:solidFill>
                <a:latin typeface="Bauhaus 93" pitchFamily="82" charset="0"/>
              </a:rPr>
              <a:t>  CREACION:</a:t>
            </a:r>
            <a:endParaRPr lang="es-BO" sz="4000" dirty="0">
              <a:latin typeface="Bauhaus 93" pitchFamily="82" charset="0"/>
            </a:endParaRPr>
          </a:p>
        </p:txBody>
      </p:sp>
      <p:sp>
        <p:nvSpPr>
          <p:cNvPr id="16" name="15 Rectángulo"/>
          <p:cNvSpPr/>
          <p:nvPr/>
        </p:nvSpPr>
        <p:spPr>
          <a:xfrm rot="5400000">
            <a:off x="-3033807" y="3392596"/>
            <a:ext cx="7200000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17" name="16 Rectángulo"/>
          <p:cNvSpPr/>
          <p:nvPr/>
        </p:nvSpPr>
        <p:spPr>
          <a:xfrm rot="5400000">
            <a:off x="-3168459" y="3418728"/>
            <a:ext cx="7200000" cy="720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971600" y="1037049"/>
            <a:ext cx="7562924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s-ES" sz="2000" i="0" dirty="0">
                <a:latin typeface="Arial Black" pitchFamily="34" charset="0"/>
              </a:rPr>
              <a:t> </a:t>
            </a:r>
            <a:br>
              <a:rPr lang="es-ES" sz="2000" i="0" dirty="0">
                <a:latin typeface="Arial Black" pitchFamily="34" charset="0"/>
              </a:rPr>
            </a:br>
            <a:r>
              <a:rPr lang="es-ES" sz="2000" b="1" i="0" dirty="0">
                <a:solidFill>
                  <a:srgbClr val="FF0000"/>
                </a:solidFill>
                <a:latin typeface="Arial Black" pitchFamily="34" charset="0"/>
              </a:rPr>
              <a:t>Artículo 21. (CREACIÓN).</a:t>
            </a:r>
          </a:p>
          <a:p>
            <a:pPr marL="514350" indent="-514350" algn="just">
              <a:buAutoNum type="romanUcPeriod"/>
            </a:pPr>
            <a:r>
              <a:rPr lang="es-ES" sz="2000" i="0" dirty="0" smtClean="0">
                <a:solidFill>
                  <a:srgbClr val="FF0000"/>
                </a:solidFill>
                <a:latin typeface="Arial Black" pitchFamily="34" charset="0"/>
              </a:rPr>
              <a:t>Se </a:t>
            </a:r>
            <a:r>
              <a:rPr lang="es-ES" sz="2000" i="0" dirty="0">
                <a:solidFill>
                  <a:srgbClr val="FF0000"/>
                </a:solidFill>
                <a:latin typeface="Arial Black" pitchFamily="34" charset="0"/>
              </a:rPr>
              <a:t>crea la Autoridad de Fiscalización y Control Social del Juego - AJ,</a:t>
            </a:r>
            <a:r>
              <a:rPr lang="es-ES" sz="2000" i="0" dirty="0">
                <a:latin typeface="Arial Black" pitchFamily="34" charset="0"/>
              </a:rPr>
              <a:t> como institución pública, con personalidad jurídica y patrimonio propio, independencia administrativa, financiera, legal y técnica, supeditada al Ministerio de Economía y Finanzas Públicas, con jurisdicción y competencia en todo el territorio del Estado </a:t>
            </a:r>
            <a:r>
              <a:rPr lang="es-ES" sz="2000" i="0" dirty="0" smtClean="0">
                <a:latin typeface="Arial Black" pitchFamily="34" charset="0"/>
              </a:rPr>
              <a:t>Plurinacional.</a:t>
            </a:r>
          </a:p>
          <a:p>
            <a:pPr marL="514350" indent="-514350" algn="just">
              <a:buAutoNum type="romanUcPeriod"/>
            </a:pPr>
            <a:endParaRPr lang="es-ES" sz="2000" i="0" dirty="0" smtClean="0">
              <a:latin typeface="Arial Black" pitchFamily="34" charset="0"/>
            </a:endParaRPr>
          </a:p>
          <a:p>
            <a:pPr marL="514350" indent="-514350" algn="just">
              <a:buAutoNum type="romanUcPeriod"/>
            </a:pPr>
            <a:r>
              <a:rPr lang="es-ES" sz="2000" i="0" dirty="0" smtClean="0">
                <a:latin typeface="Arial Black" pitchFamily="34" charset="0"/>
              </a:rPr>
              <a:t>Por </a:t>
            </a:r>
            <a:r>
              <a:rPr lang="es-ES" sz="2000" i="0" dirty="0">
                <a:latin typeface="Arial Black" pitchFamily="34" charset="0"/>
              </a:rPr>
              <a:t>las características de los juegos de lotería y de azar, la Autoridad de Fiscalización y Control Social del Juego </a:t>
            </a:r>
            <a:r>
              <a:rPr lang="es-ES" sz="2000" i="0" dirty="0">
                <a:solidFill>
                  <a:srgbClr val="FF0000"/>
                </a:solidFill>
                <a:latin typeface="Arial Black" pitchFamily="34" charset="0"/>
              </a:rPr>
              <a:t>es la única entidad facultada para otorgar licencias y autorizaciones, fiscalizar, controlar y sancionar</a:t>
            </a:r>
            <a:r>
              <a:rPr lang="es-ES" sz="2000" i="0" dirty="0">
                <a:latin typeface="Arial Black" pitchFamily="34" charset="0"/>
              </a:rPr>
              <a:t> las operaciones de las señaladas actividades, en el marco de la presente Ley.</a:t>
            </a:r>
          </a:p>
        </p:txBody>
      </p:sp>
    </p:spTree>
    <p:extLst>
      <p:ext uri="{BB962C8B-B14F-4D97-AF65-F5344CB8AC3E}">
        <p14:creationId xmlns:p14="http://schemas.microsoft.com/office/powerpoint/2010/main" val="148570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576064" y="299074"/>
            <a:ext cx="8964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dirty="0" smtClean="0">
                <a:solidFill>
                  <a:srgbClr val="FF0000"/>
                </a:solidFill>
                <a:latin typeface="Bauhaus 93" pitchFamily="82" charset="0"/>
              </a:rPr>
              <a:t>  MARCO LEGAL – LEY 060 :</a:t>
            </a:r>
            <a:endParaRPr lang="es-BO" sz="4000" dirty="0">
              <a:latin typeface="Bauhaus 93" pitchFamily="82" charset="0"/>
            </a:endParaRPr>
          </a:p>
        </p:txBody>
      </p:sp>
      <p:pic>
        <p:nvPicPr>
          <p:cNvPr id="2050" name="Picture 2" descr="C:\DANIEL\UNIVERSIDAD\MAESTRIA\MODULO 12 IMPOSITIVO\doc\dado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982" y="-315416"/>
            <a:ext cx="2047506" cy="204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>
            <a:spLocks noChangeArrowheads="1"/>
          </p:cNvSpPr>
          <p:nvPr/>
        </p:nvSpPr>
        <p:spPr bwMode="auto">
          <a:xfrm>
            <a:off x="827584" y="1755973"/>
            <a:ext cx="777686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s-ES" sz="2000" i="0" dirty="0">
                <a:latin typeface="Arial Black" pitchFamily="34" charset="0"/>
              </a:rPr>
              <a:t>El impuesto al juego se crea mediante ley 060 de fecha 02 </a:t>
            </a:r>
            <a:r>
              <a:rPr lang="es-ES" sz="2000" i="0" dirty="0" smtClean="0">
                <a:latin typeface="Arial Black" pitchFamily="34" charset="0"/>
              </a:rPr>
              <a:t>de Febrero </a:t>
            </a:r>
            <a:r>
              <a:rPr lang="es-ES" sz="2000" i="0" dirty="0">
                <a:latin typeface="Arial Black" pitchFamily="34" charset="0"/>
              </a:rPr>
              <a:t>de 2011 durante la presidencia del </a:t>
            </a:r>
            <a:r>
              <a:rPr lang="es-ES" sz="2000" i="0" dirty="0" smtClean="0">
                <a:latin typeface="Arial Black" pitchFamily="34" charset="0"/>
              </a:rPr>
              <a:t>Presidente </a:t>
            </a:r>
            <a:r>
              <a:rPr lang="es-ES" sz="2000" i="0" dirty="0">
                <a:latin typeface="Arial Black" pitchFamily="34" charset="0"/>
              </a:rPr>
              <a:t>Evo Morales </a:t>
            </a:r>
            <a:r>
              <a:rPr lang="es-ES" sz="2000" i="0" dirty="0" err="1" smtClean="0">
                <a:latin typeface="Arial Black" pitchFamily="34" charset="0"/>
              </a:rPr>
              <a:t>Ayma</a:t>
            </a:r>
            <a:r>
              <a:rPr lang="es-ES" sz="2000" i="0" dirty="0" smtClean="0">
                <a:latin typeface="Arial Black" pitchFamily="34" charset="0"/>
              </a:rPr>
              <a:t>.</a:t>
            </a:r>
            <a:endParaRPr lang="es-ES" sz="2000" i="0" dirty="0">
              <a:latin typeface="Arial Black" pitchFamily="34" charset="0"/>
            </a:endParaRPr>
          </a:p>
          <a:p>
            <a:pPr algn="just"/>
            <a:endParaRPr lang="es-ES" sz="2400" i="0" dirty="0">
              <a:latin typeface="Arial Black" pitchFamily="34" charset="0"/>
            </a:endParaRPr>
          </a:p>
        </p:txBody>
      </p:sp>
      <p:sp>
        <p:nvSpPr>
          <p:cNvPr id="15" name="14 CuadroTexto"/>
          <p:cNvSpPr txBox="1">
            <a:spLocks noChangeArrowheads="1"/>
          </p:cNvSpPr>
          <p:nvPr/>
        </p:nvSpPr>
        <p:spPr bwMode="auto">
          <a:xfrm>
            <a:off x="827584" y="3597984"/>
            <a:ext cx="792088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s-ES" sz="2000" i="0" dirty="0">
                <a:latin typeface="Arial Black" pitchFamily="34" charset="0"/>
              </a:rPr>
              <a:t>La presente Ley tiene por objeto </a:t>
            </a:r>
            <a:r>
              <a:rPr lang="es-ES" sz="2000" i="0" dirty="0">
                <a:solidFill>
                  <a:srgbClr val="FF0000"/>
                </a:solidFill>
                <a:latin typeface="Arial Black" pitchFamily="34" charset="0"/>
              </a:rPr>
              <a:t>establecer la legislación básica de los juegos de lotería y de azar, instituir la Autoridad de Fiscalización y Control Social del Juego y crear tributos de carácter nacional a esta actividad</a:t>
            </a:r>
            <a:r>
              <a:rPr lang="es-ES" sz="2000" i="0" dirty="0" smtClean="0">
                <a:solidFill>
                  <a:srgbClr val="FF0000"/>
                </a:solidFill>
                <a:latin typeface="Arial Black" pitchFamily="34" charset="0"/>
              </a:rPr>
              <a:t>.</a:t>
            </a:r>
            <a:endParaRPr lang="es-ES" sz="2000" i="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 rot="5400000">
            <a:off x="-3033807" y="3392596"/>
            <a:ext cx="7200000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17" name="16 Rectángulo"/>
          <p:cNvSpPr/>
          <p:nvPr/>
        </p:nvSpPr>
        <p:spPr>
          <a:xfrm rot="5400000">
            <a:off x="-3168459" y="3418728"/>
            <a:ext cx="7200000" cy="720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23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" r="64002" b="8391"/>
          <a:stretch/>
        </p:blipFill>
        <p:spPr bwMode="auto">
          <a:xfrm>
            <a:off x="7524328" y="-27384"/>
            <a:ext cx="1610351" cy="191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576064" y="299074"/>
            <a:ext cx="8964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dirty="0" smtClean="0">
                <a:solidFill>
                  <a:srgbClr val="FF0000"/>
                </a:solidFill>
                <a:latin typeface="Bauhaus 93" pitchFamily="82" charset="0"/>
              </a:rPr>
              <a:t>  ATRIBUCIONES:</a:t>
            </a:r>
            <a:endParaRPr lang="es-BO" sz="4000" dirty="0">
              <a:latin typeface="Bauhaus 93" pitchFamily="82" charset="0"/>
            </a:endParaRPr>
          </a:p>
        </p:txBody>
      </p:sp>
      <p:sp>
        <p:nvSpPr>
          <p:cNvPr id="16" name="15 Rectángulo"/>
          <p:cNvSpPr/>
          <p:nvPr/>
        </p:nvSpPr>
        <p:spPr>
          <a:xfrm rot="5400000">
            <a:off x="-3033807" y="3392596"/>
            <a:ext cx="7200000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17" name="16 Rectángulo"/>
          <p:cNvSpPr/>
          <p:nvPr/>
        </p:nvSpPr>
        <p:spPr>
          <a:xfrm rot="5400000">
            <a:off x="-3168459" y="3418728"/>
            <a:ext cx="7200000" cy="720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>
              <a:solidFill>
                <a:schemeClr val="tx1"/>
              </a:solidFill>
            </a:endParaRPr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755576" y="1292562"/>
            <a:ext cx="7850956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just">
              <a:buFont typeface="Wingdings" pitchFamily="2" charset="2"/>
              <a:buChar char="Ø"/>
            </a:pPr>
            <a:r>
              <a:rPr lang="es-ES" sz="2000" i="0" dirty="0" smtClean="0">
                <a:latin typeface="Arial Black" pitchFamily="34" charset="0"/>
              </a:rPr>
              <a:t>Emitir </a:t>
            </a:r>
            <a:r>
              <a:rPr lang="es-ES" sz="2000" i="0" dirty="0">
                <a:latin typeface="Arial Black" pitchFamily="34" charset="0"/>
              </a:rPr>
              <a:t>disposiciones administrativas y regulatorias.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s-ES" sz="2000" i="0" dirty="0" smtClean="0">
                <a:solidFill>
                  <a:srgbClr val="FF0000"/>
                </a:solidFill>
                <a:latin typeface="Arial Black" pitchFamily="34" charset="0"/>
              </a:rPr>
              <a:t>Establecer </a:t>
            </a:r>
            <a:r>
              <a:rPr lang="es-ES" sz="2000" i="0" dirty="0">
                <a:solidFill>
                  <a:srgbClr val="FF0000"/>
                </a:solidFill>
                <a:latin typeface="Arial Black" pitchFamily="34" charset="0"/>
              </a:rPr>
              <a:t>los requisitos para otorgar las licencias y autorizaciones.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s-ES" sz="2000" i="0" dirty="0" smtClean="0">
                <a:latin typeface="Arial Black" pitchFamily="34" charset="0"/>
              </a:rPr>
              <a:t>Otorgar </a:t>
            </a:r>
            <a:r>
              <a:rPr lang="es-ES" sz="2000" i="0" dirty="0">
                <a:latin typeface="Arial Black" pitchFamily="34" charset="0"/>
              </a:rPr>
              <a:t>licencias para el desarrollo de los juegos regulados por esta Ley.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s-ES" sz="2000" i="0" dirty="0" smtClean="0">
                <a:solidFill>
                  <a:srgbClr val="FF0000"/>
                </a:solidFill>
                <a:latin typeface="Arial Black" pitchFamily="34" charset="0"/>
              </a:rPr>
              <a:t>Otorgar </a:t>
            </a:r>
            <a:r>
              <a:rPr lang="es-ES" sz="2000" i="0" dirty="0">
                <a:solidFill>
                  <a:srgbClr val="FF0000"/>
                </a:solidFill>
                <a:latin typeface="Arial Black" pitchFamily="34" charset="0"/>
              </a:rPr>
              <a:t>permisos para el desarrollo de las diferentes modalidades de juegos.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s-ES" sz="2000" i="0" dirty="0" smtClean="0">
                <a:latin typeface="Arial Black" pitchFamily="34" charset="0"/>
              </a:rPr>
              <a:t>Otorgar </a:t>
            </a:r>
            <a:r>
              <a:rPr lang="es-ES" sz="2000" i="0" dirty="0">
                <a:latin typeface="Arial Black" pitchFamily="34" charset="0"/>
              </a:rPr>
              <a:t>autorizaciones por cada promoción </a:t>
            </a:r>
            <a:r>
              <a:rPr lang="es-ES" sz="2000" i="0" dirty="0" smtClean="0">
                <a:latin typeface="Arial Black" pitchFamily="34" charset="0"/>
              </a:rPr>
              <a:t>empresarial.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s-ES" sz="2000" i="0" dirty="0" smtClean="0">
                <a:solidFill>
                  <a:srgbClr val="FF0000"/>
                </a:solidFill>
                <a:latin typeface="Arial Black" pitchFamily="34" charset="0"/>
              </a:rPr>
              <a:t>Ejercer la fiscalización, inspección y control a los operadores del juego.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s-ES" sz="2000" i="0" dirty="0" smtClean="0">
                <a:latin typeface="Arial Black" pitchFamily="34" charset="0"/>
              </a:rPr>
              <a:t>Decomisar </a:t>
            </a:r>
            <a:r>
              <a:rPr lang="es-ES" sz="2000" i="0" dirty="0">
                <a:latin typeface="Arial Black" pitchFamily="34" charset="0"/>
              </a:rPr>
              <a:t>máquinas, instrumentos y todo otro medio de juego conforme a causales y procedimientos establecidos en la presente Ley.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s-ES" sz="2000" i="0" dirty="0" smtClean="0">
                <a:solidFill>
                  <a:srgbClr val="FF0000"/>
                </a:solidFill>
                <a:latin typeface="Arial Black" pitchFamily="34" charset="0"/>
              </a:rPr>
              <a:t>Aplicar </a:t>
            </a:r>
            <a:r>
              <a:rPr lang="es-ES" sz="2000" i="0" dirty="0">
                <a:solidFill>
                  <a:srgbClr val="FF0000"/>
                </a:solidFill>
                <a:latin typeface="Arial Black" pitchFamily="34" charset="0"/>
              </a:rPr>
              <a:t>y ejecutar sanciones por las infracciones administrativas establecidas en la </a:t>
            </a:r>
            <a:r>
              <a:rPr lang="es-ES" sz="2000" i="0" dirty="0" smtClean="0">
                <a:solidFill>
                  <a:srgbClr val="FF0000"/>
                </a:solidFill>
                <a:latin typeface="Arial Black" pitchFamily="34" charset="0"/>
              </a:rPr>
              <a:t>presente.</a:t>
            </a:r>
            <a:endParaRPr lang="es-ES" sz="2000" i="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91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ANIEL\UNIVERSIDAD\MAESTRIA\MODULO 12 IMPOSITIVO\doc\Bx-Trevino-gambli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01"/>
          <a:stretch/>
        </p:blipFill>
        <p:spPr bwMode="auto">
          <a:xfrm>
            <a:off x="0" y="-459432"/>
            <a:ext cx="9144000" cy="770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150848" y="1196752"/>
            <a:ext cx="602966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400" i="1" spc="1000" dirty="0" smtClean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opperplate Gothic Bold" pitchFamily="34" charset="0"/>
              </a:rPr>
              <a:t>«MUCHAS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400" i="1" spc="100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opperplate Gothic Bold" pitchFamily="34" charset="0"/>
              </a:rPr>
              <a:t>	</a:t>
            </a:r>
            <a:r>
              <a:rPr lang="en-US" sz="5400" i="1" spc="1000" dirty="0" smtClean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opperplate Gothic Bold" pitchFamily="34" charset="0"/>
              </a:rPr>
              <a:t>GRACIAS»</a:t>
            </a:r>
            <a:endParaRPr lang="en-US" sz="2800" i="1" spc="1000" dirty="0">
              <a:ln w="19050">
                <a:solidFill>
                  <a:srgbClr val="FF0000"/>
                </a:solidFill>
              </a:ln>
              <a:solidFill>
                <a:srgbClr val="FF0000"/>
              </a:solidFill>
              <a:latin typeface="Copperplate Goth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38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576064" y="299074"/>
            <a:ext cx="8964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dirty="0" smtClean="0">
                <a:solidFill>
                  <a:srgbClr val="FF0000"/>
                </a:solidFill>
                <a:latin typeface="Bauhaus 93" pitchFamily="82" charset="0"/>
              </a:rPr>
              <a:t>  QUE GRAVA EL IJ..? :</a:t>
            </a:r>
            <a:endParaRPr lang="es-BO" sz="4000" dirty="0">
              <a:latin typeface="Bauhaus 93" pitchFamily="82" charset="0"/>
            </a:endParaRPr>
          </a:p>
        </p:txBody>
      </p:sp>
      <p:pic>
        <p:nvPicPr>
          <p:cNvPr id="2050" name="Picture 2" descr="C:\DANIEL\UNIVERSIDAD\MAESTRIA\MODULO 12 IMPOSITIVO\doc\dado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982" y="-315416"/>
            <a:ext cx="2047506" cy="204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Rectángulo"/>
          <p:cNvSpPr/>
          <p:nvPr/>
        </p:nvSpPr>
        <p:spPr>
          <a:xfrm rot="5400000">
            <a:off x="-3033807" y="3392596"/>
            <a:ext cx="7200000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17" name="16 Rectángulo"/>
          <p:cNvSpPr/>
          <p:nvPr/>
        </p:nvSpPr>
        <p:spPr>
          <a:xfrm rot="5400000">
            <a:off x="-3168459" y="3418728"/>
            <a:ext cx="7200000" cy="720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>
              <a:solidFill>
                <a:schemeClr val="tx1"/>
              </a:solidFill>
            </a:endParaRPr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976635" y="1617762"/>
            <a:ext cx="7843837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defRPr/>
            </a:pPr>
            <a:r>
              <a:rPr lang="es-ES" sz="2000" i="0" dirty="0" smtClean="0">
                <a:latin typeface="Arial Black" pitchFamily="34" charset="0"/>
              </a:rPr>
              <a:t>La presente Ley se aplica a los juegos de lotería y de azar, entendiéndose por tales: </a:t>
            </a:r>
          </a:p>
          <a:p>
            <a:pPr algn="just">
              <a:defRPr/>
            </a:pPr>
            <a:endParaRPr lang="es-ES" sz="2000" i="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just">
              <a:defRPr/>
            </a:pPr>
            <a:endParaRPr lang="es-ES" sz="2000" i="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s-ES" sz="2400" i="0" dirty="0" smtClean="0">
                <a:solidFill>
                  <a:srgbClr val="FF0000"/>
                </a:solidFill>
                <a:latin typeface="Arial Black" pitchFamily="34" charset="0"/>
              </a:rPr>
              <a:t>LOS JUEGOS DE AZAR</a:t>
            </a:r>
          </a:p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s-ES" sz="2400" i="0" dirty="0" smtClean="0">
                <a:solidFill>
                  <a:srgbClr val="FF0000"/>
                </a:solidFill>
                <a:latin typeface="Arial Black" pitchFamily="34" charset="0"/>
              </a:rPr>
              <a:t>SORTEOS</a:t>
            </a:r>
          </a:p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s-ES" sz="2400" i="0" dirty="0" smtClean="0">
                <a:solidFill>
                  <a:srgbClr val="FF0000"/>
                </a:solidFill>
                <a:latin typeface="Arial Black" pitchFamily="34" charset="0"/>
              </a:rPr>
              <a:t>LOTERIAS</a:t>
            </a:r>
          </a:p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s-ES" sz="2400" i="0" dirty="0" smtClean="0">
                <a:solidFill>
                  <a:srgbClr val="FF0000"/>
                </a:solidFill>
                <a:latin typeface="Arial Black" pitchFamily="34" charset="0"/>
              </a:rPr>
              <a:t>PROMOCIONES EMPRESARIALES</a:t>
            </a:r>
            <a:r>
              <a:rPr lang="es-ES" sz="2000" i="0" dirty="0" smtClean="0">
                <a:latin typeface="Arial Black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675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ANIEL\UNIVERSIDAD\MAESTRIA\MODULO 12 IMPOSITIVO\doc\dado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982" y="-315416"/>
            <a:ext cx="2047506" cy="204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Rectángulo"/>
          <p:cNvSpPr/>
          <p:nvPr/>
        </p:nvSpPr>
        <p:spPr>
          <a:xfrm rot="5400000">
            <a:off x="-3033807" y="3392596"/>
            <a:ext cx="7200000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17" name="16 Rectángulo"/>
          <p:cNvSpPr/>
          <p:nvPr/>
        </p:nvSpPr>
        <p:spPr>
          <a:xfrm rot="5400000">
            <a:off x="-3168459" y="3418728"/>
            <a:ext cx="7200000" cy="720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785786" y="1214422"/>
            <a:ext cx="7953484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s-ES" sz="1800" b="1" i="0" dirty="0">
                <a:latin typeface="Arial Black" pitchFamily="34" charset="0"/>
              </a:rPr>
              <a:t>(</a:t>
            </a:r>
            <a:r>
              <a:rPr lang="es-ES" sz="1800" b="1" i="0" dirty="0">
                <a:solidFill>
                  <a:srgbClr val="FF0000"/>
                </a:solidFill>
                <a:latin typeface="Arial Black" pitchFamily="34" charset="0"/>
              </a:rPr>
              <a:t>LOTERÍA</a:t>
            </a:r>
            <a:r>
              <a:rPr lang="es-ES" sz="1800" b="1" i="0" dirty="0">
                <a:latin typeface="Arial Black" pitchFamily="34" charset="0"/>
              </a:rPr>
              <a:t>). </a:t>
            </a:r>
            <a:r>
              <a:rPr lang="es-ES" sz="1800" i="0" dirty="0">
                <a:latin typeface="Arial Black" pitchFamily="34" charset="0"/>
              </a:rPr>
              <a:t>Es lotería, en cualquiera de sus modalidades, el sorteo abierto en el que se premian, con diversas cantidades de dinero o en especie, varios billetes de lotería seleccionados al azar </a:t>
            </a:r>
            <a:r>
              <a:rPr lang="es-ES" sz="1800" i="0" dirty="0" smtClean="0">
                <a:latin typeface="Arial Black" pitchFamily="34" charset="0"/>
              </a:rPr>
              <a:t>entre </a:t>
            </a:r>
            <a:r>
              <a:rPr lang="es-ES" sz="1800" i="0" dirty="0">
                <a:latin typeface="Arial Black" pitchFamily="34" charset="0"/>
              </a:rPr>
              <a:t>un gran número de ellos vendidos públicamente.</a:t>
            </a:r>
          </a:p>
          <a:p>
            <a:pPr algn="just"/>
            <a:r>
              <a:rPr lang="es-ES" sz="1800" b="1" i="0" dirty="0">
                <a:latin typeface="Arial Black" pitchFamily="34" charset="0"/>
              </a:rPr>
              <a:t>(</a:t>
            </a:r>
            <a:r>
              <a:rPr lang="es-ES" sz="1800" b="1" i="0" dirty="0">
                <a:solidFill>
                  <a:srgbClr val="FF0000"/>
                </a:solidFill>
                <a:latin typeface="Arial Black" pitchFamily="34" charset="0"/>
              </a:rPr>
              <a:t>JUEGOS DE AZAR</a:t>
            </a:r>
            <a:r>
              <a:rPr lang="es-ES" sz="1800" b="1" i="0" dirty="0">
                <a:latin typeface="Arial Black" pitchFamily="34" charset="0"/>
              </a:rPr>
              <a:t>). </a:t>
            </a:r>
            <a:r>
              <a:rPr lang="es-ES" sz="1800" i="0" dirty="0" smtClean="0">
                <a:latin typeface="Arial Black" pitchFamily="34" charset="0"/>
              </a:rPr>
              <a:t>Son aquellos </a:t>
            </a:r>
            <a:r>
              <a:rPr lang="es-ES" sz="1800" i="0" dirty="0">
                <a:latin typeface="Arial Black" pitchFamily="34" charset="0"/>
              </a:rPr>
              <a:t>en los cuales las posibilidades de ganar o perder no dependen exclusivamente de la habilidad del jugador sino de la suerte, de la casualidad o de otro factor </a:t>
            </a:r>
            <a:r>
              <a:rPr lang="es-ES" sz="1800" i="0" dirty="0" smtClean="0">
                <a:latin typeface="Arial Black" pitchFamily="34" charset="0"/>
              </a:rPr>
              <a:t>aleatorio.</a:t>
            </a:r>
            <a:endParaRPr lang="es-ES" sz="1800" i="0" dirty="0">
              <a:latin typeface="Arial Black" pitchFamily="34" charset="0"/>
            </a:endParaRPr>
          </a:p>
          <a:p>
            <a:pPr algn="just"/>
            <a:r>
              <a:rPr lang="es-ES" sz="1800" b="1" i="0" dirty="0">
                <a:latin typeface="Arial Black" pitchFamily="34" charset="0"/>
              </a:rPr>
              <a:t>(</a:t>
            </a:r>
            <a:r>
              <a:rPr lang="es-ES" sz="1800" b="1" i="0" dirty="0">
                <a:solidFill>
                  <a:srgbClr val="FF0000"/>
                </a:solidFill>
                <a:latin typeface="Arial Black" pitchFamily="34" charset="0"/>
              </a:rPr>
              <a:t>SORTEO</a:t>
            </a:r>
            <a:r>
              <a:rPr lang="es-ES" sz="1800" b="1" i="0" dirty="0" smtClean="0">
                <a:latin typeface="Arial Black" pitchFamily="34" charset="0"/>
              </a:rPr>
              <a:t>). </a:t>
            </a:r>
            <a:r>
              <a:rPr lang="es-ES" sz="1800" i="0" dirty="0" smtClean="0">
                <a:latin typeface="Arial Black" pitchFamily="34" charset="0"/>
              </a:rPr>
              <a:t>es aquella </a:t>
            </a:r>
            <a:r>
              <a:rPr lang="es-ES" sz="1800" i="0" dirty="0">
                <a:latin typeface="Arial Black" pitchFamily="34" charset="0"/>
              </a:rPr>
              <a:t>modalidad de juego en la que se otorgan premios en dinero o en especie en los casos en los que </a:t>
            </a:r>
            <a:r>
              <a:rPr lang="es-ES" sz="1800" i="0" dirty="0" smtClean="0">
                <a:latin typeface="Arial Black" pitchFamily="34" charset="0"/>
              </a:rPr>
              <a:t>los números </a:t>
            </a:r>
            <a:r>
              <a:rPr lang="es-ES" sz="1800" i="0" dirty="0">
                <a:latin typeface="Arial Black" pitchFamily="34" charset="0"/>
              </a:rPr>
              <a:t>expresados en los billetes de lotería, bingos, cartones o boletos en poder del </a:t>
            </a:r>
            <a:r>
              <a:rPr lang="es-ES" sz="1800" i="0" dirty="0" smtClean="0">
                <a:latin typeface="Arial Black" pitchFamily="34" charset="0"/>
              </a:rPr>
              <a:t>jugador, coincidan con el número </a:t>
            </a:r>
            <a:r>
              <a:rPr lang="es-ES" sz="1800" i="0" dirty="0">
                <a:latin typeface="Arial Black" pitchFamily="34" charset="0"/>
              </a:rPr>
              <a:t>determinado al azar.</a:t>
            </a:r>
          </a:p>
          <a:p>
            <a:pPr algn="just"/>
            <a:r>
              <a:rPr lang="es-ES" sz="1800" b="1" i="0" dirty="0">
                <a:latin typeface="Arial Black" pitchFamily="34" charset="0"/>
              </a:rPr>
              <a:t>(</a:t>
            </a:r>
            <a:r>
              <a:rPr lang="es-ES" sz="1800" b="1" i="0" dirty="0">
                <a:solidFill>
                  <a:srgbClr val="FF0000"/>
                </a:solidFill>
                <a:latin typeface="Arial Black" pitchFamily="34" charset="0"/>
              </a:rPr>
              <a:t>PROMOCIONES EMPRESARIALES</a:t>
            </a:r>
            <a:r>
              <a:rPr lang="es-ES" sz="1800" b="1" i="0" dirty="0" smtClean="0">
                <a:latin typeface="Arial Black" pitchFamily="34" charset="0"/>
              </a:rPr>
              <a:t>).</a:t>
            </a:r>
            <a:r>
              <a:rPr lang="es-ES" sz="1800" i="0" dirty="0" smtClean="0">
                <a:latin typeface="Arial Black" pitchFamily="34" charset="0"/>
              </a:rPr>
              <a:t> son </a:t>
            </a:r>
            <a:r>
              <a:rPr lang="es-ES" sz="1800" i="0" dirty="0">
                <a:latin typeface="Arial Black" pitchFamily="34" charset="0"/>
              </a:rPr>
              <a:t>aquellas actividades destinadas a obtener un incremento en la venta o captación de clientes, a cambio de premios en dinero, bienes o servicios.</a:t>
            </a:r>
          </a:p>
        </p:txBody>
      </p:sp>
    </p:spTree>
    <p:extLst>
      <p:ext uri="{BB962C8B-B14F-4D97-AF65-F5344CB8AC3E}">
        <p14:creationId xmlns:p14="http://schemas.microsoft.com/office/powerpoint/2010/main" val="204675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ANIEL\UNIVERSIDAD\MAESTRIA\MODULO 12 IMPOSITIVO\doc\132375-1385981542-52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60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ANIEL\UNIVERSIDAD\MAESTRIA\MODULO 12 IMPOSITIVO\doc\pok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14" y="-27384"/>
            <a:ext cx="9178541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5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DANIEL\UNIVERSIDAD\MAESTRIA\MODULO 12 IMPOSITIVO\doc\10502481_623078414455392_291540476873954071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44" y="0"/>
            <a:ext cx="91875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89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farmacorp.com/sites/default/files/noticias/MiComunidad_Mama2013-Bas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9144000" cy="48752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549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576064" y="299074"/>
            <a:ext cx="63409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dirty="0" smtClean="0">
                <a:solidFill>
                  <a:srgbClr val="FF0000"/>
                </a:solidFill>
                <a:latin typeface="Bauhaus 93" pitchFamily="82" charset="0"/>
              </a:rPr>
              <a:t>SUJETOS PASIVOS –QUIENES PAGAN…?:</a:t>
            </a:r>
            <a:endParaRPr lang="es-BO" sz="4000" dirty="0">
              <a:latin typeface="Bauhaus 93" pitchFamily="82" charset="0"/>
            </a:endParaRPr>
          </a:p>
        </p:txBody>
      </p:sp>
      <p:pic>
        <p:nvPicPr>
          <p:cNvPr id="2050" name="Picture 2" descr="C:\DANIEL\UNIVERSIDAD\MAESTRIA\MODULO 12 IMPOSITIVO\doc\dado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982" y="-315416"/>
            <a:ext cx="2047506" cy="204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Rectángulo"/>
          <p:cNvSpPr/>
          <p:nvPr/>
        </p:nvSpPr>
        <p:spPr>
          <a:xfrm rot="5400000">
            <a:off x="-3033807" y="3392596"/>
            <a:ext cx="7200000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17" name="16 Rectángulo"/>
          <p:cNvSpPr/>
          <p:nvPr/>
        </p:nvSpPr>
        <p:spPr>
          <a:xfrm rot="5400000">
            <a:off x="-3168459" y="3418728"/>
            <a:ext cx="7200000" cy="720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>
              <a:solidFill>
                <a:schemeClr val="tx1"/>
              </a:solidFill>
            </a:endParaRPr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1143014" y="1866304"/>
            <a:ext cx="7245410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s-ES" sz="2000" i="0" dirty="0" smtClean="0">
                <a:latin typeface="Arial Black" pitchFamily="34" charset="0"/>
              </a:rPr>
              <a:t>Son </a:t>
            </a:r>
            <a:r>
              <a:rPr lang="es-ES" sz="2000" i="0" dirty="0">
                <a:latin typeface="Arial Black" pitchFamily="34" charset="0"/>
              </a:rPr>
              <a:t>sujetos pasivos del impuesto de acuerdo al Artículo 36 de </a:t>
            </a:r>
            <a:r>
              <a:rPr lang="es-ES" sz="2000" i="0" dirty="0">
                <a:solidFill>
                  <a:srgbClr val="FF0000"/>
                </a:solidFill>
                <a:latin typeface="Arial Black" pitchFamily="34" charset="0"/>
              </a:rPr>
              <a:t>la Ley Nº060</a:t>
            </a:r>
            <a:r>
              <a:rPr lang="es-ES" sz="2000" i="0" dirty="0" smtClean="0">
                <a:solidFill>
                  <a:srgbClr val="FF0000"/>
                </a:solidFill>
                <a:latin typeface="Arial Black" pitchFamily="34" charset="0"/>
              </a:rPr>
              <a:t>:</a:t>
            </a:r>
          </a:p>
          <a:p>
            <a:pPr algn="just"/>
            <a:endParaRPr lang="es-ES" sz="2000" i="0" dirty="0">
              <a:solidFill>
                <a:srgbClr val="FF0000"/>
              </a:solidFill>
              <a:latin typeface="Arial Black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s-ES" sz="2000" i="0" dirty="0">
                <a:latin typeface="Arial Black" pitchFamily="34" charset="0"/>
              </a:rPr>
              <a:t> </a:t>
            </a:r>
            <a:r>
              <a:rPr lang="es-ES" sz="2000" i="0" dirty="0" smtClean="0">
                <a:latin typeface="Arial Black" pitchFamily="34" charset="0"/>
              </a:rPr>
              <a:t>Las </a:t>
            </a:r>
            <a:r>
              <a:rPr lang="es-ES" sz="2000" i="0" dirty="0">
                <a:latin typeface="Arial Black" pitchFamily="34" charset="0"/>
              </a:rPr>
              <a:t>personas</a:t>
            </a:r>
            <a:r>
              <a:rPr lang="es-ES" sz="2000" i="0" dirty="0">
                <a:solidFill>
                  <a:srgbClr val="FF0000"/>
                </a:solidFill>
                <a:latin typeface="Arial Black" pitchFamily="34" charset="0"/>
              </a:rPr>
              <a:t> que organicen, realicen o exploten las actividades de juegos de azar y sorteos en cualquiera de sus modalidades</a:t>
            </a:r>
            <a:r>
              <a:rPr lang="es-ES" sz="2000" i="0" dirty="0" smtClean="0">
                <a:latin typeface="Arial Black" pitchFamily="34" charset="0"/>
              </a:rPr>
              <a:t>.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es-ES" sz="2000" i="0" dirty="0" smtClean="0">
              <a:latin typeface="Arial Black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s-ES" sz="2000" i="0" dirty="0" smtClean="0">
                <a:latin typeface="Arial Black" pitchFamily="34" charset="0"/>
              </a:rPr>
              <a:t> Las </a:t>
            </a:r>
            <a:r>
              <a:rPr lang="es-ES" sz="2000" i="0" dirty="0">
                <a:latin typeface="Arial Black" pitchFamily="34" charset="0"/>
              </a:rPr>
              <a:t>personas naturales y las personas jurídicas privadas o públicas</a:t>
            </a:r>
            <a:r>
              <a:rPr lang="es-ES" sz="2000" i="0" dirty="0">
                <a:solidFill>
                  <a:srgbClr val="FF0000"/>
                </a:solidFill>
                <a:latin typeface="Arial Black" pitchFamily="34" charset="0"/>
              </a:rPr>
              <a:t> que realicen directamente o a través de terceros, promoción de venta de bienes y/o servicios mediante sorteos o entregas al azar de premios de cualquier naturaleza</a:t>
            </a:r>
            <a:r>
              <a:rPr lang="es-ES" sz="2000" i="0" dirty="0">
                <a:latin typeface="Arial Black" pitchFamily="34" charset="0"/>
              </a:rPr>
              <a:t>.</a:t>
            </a:r>
          </a:p>
          <a:p>
            <a:pPr algn="just"/>
            <a:endParaRPr lang="es-ES" sz="2400" i="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75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2066</TotalTime>
  <Words>787</Words>
  <Application>Microsoft Office PowerPoint</Application>
  <PresentationFormat>Presentación en pantalla (4:3)</PresentationFormat>
  <Paragraphs>74</Paragraphs>
  <Slides>21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Cliente</dc:creator>
  <cp:lastModifiedBy>Efren</cp:lastModifiedBy>
  <cp:revision>161</cp:revision>
  <dcterms:created xsi:type="dcterms:W3CDTF">2012-12-13T12:07:50Z</dcterms:created>
  <dcterms:modified xsi:type="dcterms:W3CDTF">2014-10-08T01:34:43Z</dcterms:modified>
</cp:coreProperties>
</file>