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44" r:id="rId2"/>
    <p:sldId id="428" r:id="rId3"/>
    <p:sldId id="431" r:id="rId4"/>
    <p:sldId id="429" r:id="rId5"/>
    <p:sldId id="345" r:id="rId6"/>
  </p:sldIdLst>
  <p:sldSz cx="9144000" cy="6858000" type="screen4x3"/>
  <p:notesSz cx="7315200" cy="96012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A0000"/>
    <a:srgbClr val="FF0000"/>
    <a:srgbClr val="0000CC"/>
    <a:srgbClr val="0033CC"/>
    <a:srgbClr val="0066CC"/>
    <a:srgbClr val="000099"/>
    <a:srgbClr val="FFFF00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682" autoAdjust="0"/>
    <p:restoredTop sz="94672" autoAdjust="0"/>
  </p:normalViewPr>
  <p:slideViewPr>
    <p:cSldViewPr snapToGrid="0">
      <p:cViewPr>
        <p:scale>
          <a:sx n="70" d="100"/>
          <a:sy n="70" d="100"/>
        </p:scale>
        <p:origin x="-150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2772" y="-114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19" tIns="48060" rIns="96119" bIns="48060" numCol="1" anchor="t" anchorCtr="0" compatLnSpc="1">
            <a:prstTxWarp prst="textNoShape">
              <a:avLst/>
            </a:prstTxWarp>
          </a:bodyPr>
          <a:lstStyle>
            <a:lvl1pPr defTabSz="962025">
              <a:defRPr sz="1300" i="0">
                <a:cs typeface="+mn-cs"/>
              </a:defRPr>
            </a:lvl1pPr>
          </a:lstStyle>
          <a:p>
            <a:pPr>
              <a:defRPr/>
            </a:pPr>
            <a:endParaRPr lang="es-BO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19" tIns="48060" rIns="96119" bIns="48060" numCol="1" anchor="t" anchorCtr="0" compatLnSpc="1">
            <a:prstTxWarp prst="textNoShape">
              <a:avLst/>
            </a:prstTxWarp>
          </a:bodyPr>
          <a:lstStyle>
            <a:lvl1pPr algn="r" defTabSz="962025">
              <a:defRPr sz="1300" i="0">
                <a:cs typeface="+mn-cs"/>
              </a:defRPr>
            </a:lvl1pPr>
          </a:lstStyle>
          <a:p>
            <a:pPr>
              <a:defRPr/>
            </a:pPr>
            <a:endParaRPr lang="es-BO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19" tIns="48060" rIns="96119" bIns="48060" numCol="1" anchor="b" anchorCtr="0" compatLnSpc="1">
            <a:prstTxWarp prst="textNoShape">
              <a:avLst/>
            </a:prstTxWarp>
          </a:bodyPr>
          <a:lstStyle>
            <a:lvl1pPr defTabSz="962025">
              <a:defRPr sz="1300" i="0">
                <a:cs typeface="+mn-cs"/>
              </a:defRPr>
            </a:lvl1pPr>
          </a:lstStyle>
          <a:p>
            <a:pPr>
              <a:defRPr/>
            </a:pPr>
            <a:endParaRPr lang="es-BO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19" tIns="48060" rIns="96119" bIns="48060" numCol="1" anchor="b" anchorCtr="0" compatLnSpc="1">
            <a:prstTxWarp prst="textNoShape">
              <a:avLst/>
            </a:prstTxWarp>
          </a:bodyPr>
          <a:lstStyle>
            <a:lvl1pPr algn="r" defTabSz="962025">
              <a:defRPr sz="1300" i="0">
                <a:cs typeface="+mn-cs"/>
              </a:defRPr>
            </a:lvl1pPr>
          </a:lstStyle>
          <a:p>
            <a:pPr>
              <a:defRPr/>
            </a:pPr>
            <a:fld id="{B68DE722-A18F-44C9-92E9-B7479D7ED8CE}" type="slidenum">
              <a:rPr lang="es-BO"/>
              <a:pPr>
                <a:defRPr/>
              </a:pPr>
              <a:t>‹Nº›</a:t>
            </a:fld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xmlns="" val="22461445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19" tIns="48060" rIns="96119" bIns="48060" numCol="1" anchor="t" anchorCtr="0" compatLnSpc="1">
            <a:prstTxWarp prst="textNoShape">
              <a:avLst/>
            </a:prstTxWarp>
          </a:bodyPr>
          <a:lstStyle>
            <a:lvl1pPr defTabSz="962025">
              <a:defRPr sz="1300" i="0">
                <a:cs typeface="+mn-cs"/>
              </a:defRPr>
            </a:lvl1pPr>
          </a:lstStyle>
          <a:p>
            <a:pPr>
              <a:defRPr/>
            </a:pPr>
            <a:endParaRPr lang="es-BO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19" tIns="48060" rIns="96119" bIns="48060" numCol="1" anchor="t" anchorCtr="0" compatLnSpc="1">
            <a:prstTxWarp prst="textNoShape">
              <a:avLst/>
            </a:prstTxWarp>
          </a:bodyPr>
          <a:lstStyle>
            <a:lvl1pPr algn="r" defTabSz="962025">
              <a:defRPr sz="1300" i="0">
                <a:cs typeface="+mn-cs"/>
              </a:defRPr>
            </a:lvl1pPr>
          </a:lstStyle>
          <a:p>
            <a:pPr>
              <a:defRPr/>
            </a:pPr>
            <a:endParaRPr lang="es-BO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19" tIns="48060" rIns="96119" bIns="480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BO" noProof="0" smtClean="0"/>
              <a:t>Haga clic para modificar el estilo de texto del patrón</a:t>
            </a:r>
          </a:p>
          <a:p>
            <a:pPr lvl="1"/>
            <a:r>
              <a:rPr lang="es-BO" noProof="0" smtClean="0"/>
              <a:t>Segundo nivel</a:t>
            </a:r>
          </a:p>
          <a:p>
            <a:pPr lvl="2"/>
            <a:r>
              <a:rPr lang="es-BO" noProof="0" smtClean="0"/>
              <a:t>Tercer nivel</a:t>
            </a:r>
          </a:p>
          <a:p>
            <a:pPr lvl="3"/>
            <a:r>
              <a:rPr lang="es-BO" noProof="0" smtClean="0"/>
              <a:t>Cuarto nivel</a:t>
            </a:r>
          </a:p>
          <a:p>
            <a:pPr lvl="4"/>
            <a:r>
              <a:rPr lang="es-BO" noProof="0" smtClean="0"/>
              <a:t>Quinto nivel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19" tIns="48060" rIns="96119" bIns="48060" numCol="1" anchor="b" anchorCtr="0" compatLnSpc="1">
            <a:prstTxWarp prst="textNoShape">
              <a:avLst/>
            </a:prstTxWarp>
          </a:bodyPr>
          <a:lstStyle>
            <a:lvl1pPr defTabSz="962025">
              <a:defRPr sz="1300" i="0">
                <a:cs typeface="+mn-cs"/>
              </a:defRPr>
            </a:lvl1pPr>
          </a:lstStyle>
          <a:p>
            <a:pPr>
              <a:defRPr/>
            </a:pPr>
            <a:endParaRPr lang="es-BO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19" tIns="48060" rIns="96119" bIns="48060" numCol="1" anchor="b" anchorCtr="0" compatLnSpc="1">
            <a:prstTxWarp prst="textNoShape">
              <a:avLst/>
            </a:prstTxWarp>
          </a:bodyPr>
          <a:lstStyle>
            <a:lvl1pPr algn="r" defTabSz="962025">
              <a:defRPr sz="1300" i="0">
                <a:cs typeface="+mn-cs"/>
              </a:defRPr>
            </a:lvl1pPr>
          </a:lstStyle>
          <a:p>
            <a:pPr>
              <a:defRPr/>
            </a:pPr>
            <a:fld id="{9B0EFC8B-BEDD-4BEF-92B8-C242F610B34F}" type="slidenum">
              <a:rPr lang="es-BO"/>
              <a:pPr>
                <a:defRPr/>
              </a:pPr>
              <a:t>‹Nº›</a:t>
            </a:fld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xmlns="" val="40555400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BO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xmlns="" val="698554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plit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 dirty="0"/>
              <a:t>Nombre del Módulo dirección@deldocente.com</a:t>
            </a:r>
            <a:endParaRPr lang="es-E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AE3B6-B734-423C-868A-759D9CB8509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>
    <p:split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 dirty="0"/>
              <a:t>Nombre del Módulo dirección@deldocente.com</a:t>
            </a:r>
            <a:endParaRPr lang="es-E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A9C83-8E19-46E6-A70F-87642B66DBF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>
    <p:split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9"/>
          <p:cNvSpPr>
            <a:spLocks noChangeShapeType="1"/>
          </p:cNvSpPr>
          <p:nvPr userDrawn="1"/>
        </p:nvSpPr>
        <p:spPr bwMode="auto">
          <a:xfrm flipV="1">
            <a:off x="1168400" y="3103563"/>
            <a:ext cx="6783388" cy="0"/>
          </a:xfrm>
          <a:prstGeom prst="line">
            <a:avLst/>
          </a:prstGeom>
          <a:noFill/>
          <a:ln w="15875" cmpd="sng">
            <a:solidFill>
              <a:srgbClr val="DA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AR" dirty="0">
              <a:cs typeface="+mn-cs"/>
            </a:endParaRPr>
          </a:p>
        </p:txBody>
      </p:sp>
      <p:sp>
        <p:nvSpPr>
          <p:cNvPr id="5" name="Line 19"/>
          <p:cNvSpPr>
            <a:spLocks noChangeShapeType="1"/>
          </p:cNvSpPr>
          <p:nvPr userDrawn="1"/>
        </p:nvSpPr>
        <p:spPr bwMode="auto">
          <a:xfrm>
            <a:off x="2232025" y="3157538"/>
            <a:ext cx="4711700" cy="7937"/>
          </a:xfrm>
          <a:prstGeom prst="line">
            <a:avLst/>
          </a:prstGeom>
          <a:noFill/>
          <a:ln w="114300" cmpd="sng">
            <a:solidFill>
              <a:srgbClr val="DA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AR" dirty="0">
              <a:cs typeface="+mn-cs"/>
            </a:endParaRPr>
          </a:p>
        </p:txBody>
      </p:sp>
      <p:pic>
        <p:nvPicPr>
          <p:cNvPr id="6" name="Picture 2" descr="C:\Users\Gonzalo Arce\Documents\0 Coordinación UPG 2011\Promoción UPG\Logotipos\Logotipo UAGRM Business School Vertical Fina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6638" y="531813"/>
            <a:ext cx="4475162" cy="238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3857614"/>
            <a:ext cx="7056437" cy="1223962"/>
          </a:xfrm>
        </p:spPr>
        <p:txBody>
          <a:bodyPr tIns="45720" bIns="45720" anchor="ctr"/>
          <a:lstStyle>
            <a:lvl1pPr algn="ctr">
              <a:defRPr sz="4800"/>
            </a:lvl1pPr>
          </a:lstStyle>
          <a:p>
            <a:endParaRPr lang="es-A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86850" y="5607263"/>
            <a:ext cx="5761038" cy="720725"/>
          </a:xfrm>
        </p:spPr>
        <p:txBody>
          <a:bodyPr/>
          <a:lstStyle>
            <a:lvl1pPr algn="ctr">
              <a:spcAft>
                <a:spcPct val="0"/>
              </a:spcAft>
              <a:defRPr sz="1400">
                <a:latin typeface="+mn-lt"/>
              </a:defRPr>
            </a:lvl1pPr>
          </a:lstStyle>
          <a:p>
            <a:endParaRPr lang="es-AR"/>
          </a:p>
        </p:txBody>
      </p:sp>
    </p:spTree>
  </p:cSld>
  <p:clrMapOvr>
    <a:masterClrMapping/>
  </p:clrMapOvr>
  <p:transition>
    <p:split dir="in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9650" y="1073150"/>
            <a:ext cx="7453313" cy="526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4813" y="242888"/>
            <a:ext cx="67992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36000" rIns="91440" bIns="36000" numCol="1" anchor="b" anchorCtr="0" compatLnSpc="1">
            <a:prstTxWarp prst="textNoShape">
              <a:avLst/>
            </a:prstTxWarp>
          </a:bodyPr>
          <a:lstStyle/>
          <a:p>
            <a:pPr lvl="0"/>
            <a:endParaRPr lang="es-CO" smtClean="0"/>
          </a:p>
        </p:txBody>
      </p:sp>
      <p:grpSp>
        <p:nvGrpSpPr>
          <p:cNvPr id="1028" name="10 Grupo"/>
          <p:cNvGrpSpPr>
            <a:grpSpLocks/>
          </p:cNvGrpSpPr>
          <p:nvPr userDrawn="1"/>
        </p:nvGrpSpPr>
        <p:grpSpPr bwMode="auto">
          <a:xfrm>
            <a:off x="965200" y="882650"/>
            <a:ext cx="7497763" cy="61913"/>
            <a:chOff x="752212" y="882501"/>
            <a:chExt cx="7498644" cy="62751"/>
          </a:xfrm>
        </p:grpSpPr>
        <p:sp>
          <p:nvSpPr>
            <p:cNvPr id="1043" name="Line 19"/>
            <p:cNvSpPr>
              <a:spLocks noChangeShapeType="1"/>
            </p:cNvSpPr>
            <p:nvPr userDrawn="1"/>
          </p:nvSpPr>
          <p:spPr bwMode="auto">
            <a:xfrm>
              <a:off x="755387" y="882501"/>
              <a:ext cx="7495469" cy="0"/>
            </a:xfrm>
            <a:prstGeom prst="line">
              <a:avLst/>
            </a:prstGeom>
            <a:noFill/>
            <a:ln w="12700" cmpd="sng">
              <a:solidFill>
                <a:srgbClr val="DA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AR" dirty="0">
                <a:cs typeface="+mn-cs"/>
              </a:endParaRPr>
            </a:p>
          </p:txBody>
        </p:sp>
        <p:sp>
          <p:nvSpPr>
            <p:cNvPr id="10" name="Line 19"/>
            <p:cNvSpPr>
              <a:spLocks noChangeShapeType="1"/>
            </p:cNvSpPr>
            <p:nvPr userDrawn="1"/>
          </p:nvSpPr>
          <p:spPr bwMode="auto">
            <a:xfrm flipV="1">
              <a:off x="752212" y="942034"/>
              <a:ext cx="4680500" cy="3218"/>
            </a:xfrm>
            <a:prstGeom prst="line">
              <a:avLst/>
            </a:prstGeom>
            <a:noFill/>
            <a:ln w="114300" cmpd="sng">
              <a:solidFill>
                <a:srgbClr val="DA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AR" dirty="0">
                <a:cs typeface="+mn-cs"/>
              </a:endParaRPr>
            </a:p>
          </p:txBody>
        </p:sp>
      </p:grpSp>
      <p:sp>
        <p:nvSpPr>
          <p:cNvPr id="13" name="Line 19"/>
          <p:cNvSpPr>
            <a:spLocks noChangeShapeType="1"/>
          </p:cNvSpPr>
          <p:nvPr userDrawn="1"/>
        </p:nvSpPr>
        <p:spPr bwMode="auto">
          <a:xfrm>
            <a:off x="976313" y="6426200"/>
            <a:ext cx="7469187" cy="0"/>
          </a:xfrm>
          <a:prstGeom prst="line">
            <a:avLst/>
          </a:prstGeom>
          <a:noFill/>
          <a:ln w="15875" cmpd="sng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AR" dirty="0">
              <a:cs typeface="+mn-cs"/>
            </a:endParaRP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05613" y="6473825"/>
            <a:ext cx="17494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00" i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s-AR" dirty="0"/>
              <a:t>Nombre del Módulo dirección@deldocente.com</a:t>
            </a:r>
            <a:endParaRPr lang="es-ES" dirty="0"/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5500" y="6473825"/>
            <a:ext cx="3698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0">
                <a:latin typeface="+mn-lt"/>
                <a:cs typeface="+mn-cs"/>
              </a:defRPr>
            </a:lvl1pPr>
          </a:lstStyle>
          <a:p>
            <a:pPr>
              <a:defRPr/>
            </a:pPr>
            <a:fld id="{DF618F24-FD53-49F5-A44F-2DB914E613A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pic>
        <p:nvPicPr>
          <p:cNvPr id="1032" name="Picture 1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463" y="222250"/>
            <a:ext cx="13398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29" r:id="rId2"/>
    <p:sldLayoutId id="2147483830" r:id="rId3"/>
    <p:sldLayoutId id="2147483832" r:id="rId4"/>
  </p:sldLayoutIdLst>
  <p:transition>
    <p:split dir="in"/>
  </p:transition>
  <p:timing>
    <p:tnLst>
      <p:par>
        <p:cTn id="1" dur="indefinite" restart="never" nodeType="tmRoot"/>
      </p:par>
    </p:tnLst>
  </p:timing>
  <p:hf hdr="0" dt="0"/>
  <p:txStyles>
    <p:titleStyle>
      <a:lvl1pPr algn="just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just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2pPr>
      <a:lvl3pPr algn="just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3pPr>
      <a:lvl4pPr algn="just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4pPr>
      <a:lvl5pPr algn="just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5pPr>
      <a:lvl6pPr marL="457200" algn="just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rebuchet MS" pitchFamily="34" charset="0"/>
        </a:defRPr>
      </a:lvl6pPr>
      <a:lvl7pPr marL="914400" algn="just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rebuchet MS" pitchFamily="34" charset="0"/>
        </a:defRPr>
      </a:lvl7pPr>
      <a:lvl8pPr marL="1371600" algn="just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rebuchet MS" pitchFamily="34" charset="0"/>
        </a:defRPr>
      </a:lvl8pPr>
      <a:lvl9pPr marL="1828800" algn="just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just" rtl="0" eaLnBrk="0" fontAlgn="base" hangingPunct="0">
        <a:spcBef>
          <a:spcPct val="0"/>
        </a:spcBef>
        <a:spcAft>
          <a:spcPct val="3000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65138" indent="-285750" algn="just" rtl="0" eaLnBrk="0" fontAlgn="base" hangingPunct="0">
        <a:spcBef>
          <a:spcPct val="0"/>
        </a:spcBef>
        <a:spcAft>
          <a:spcPct val="30000"/>
        </a:spcAft>
        <a:buChar char="–"/>
        <a:defRPr sz="2000">
          <a:solidFill>
            <a:schemeClr val="tx1"/>
          </a:solidFill>
          <a:latin typeface="+mn-lt"/>
        </a:defRPr>
      </a:lvl2pPr>
      <a:lvl3pPr marL="873125" indent="-228600" algn="just" rtl="0" eaLnBrk="0" fontAlgn="base" hangingPunct="0">
        <a:spcBef>
          <a:spcPct val="0"/>
        </a:spcBef>
        <a:spcAft>
          <a:spcPct val="30000"/>
        </a:spcAft>
        <a:buChar char="•"/>
        <a:defRPr>
          <a:solidFill>
            <a:schemeClr val="tx1"/>
          </a:solidFill>
          <a:latin typeface="+mn-lt"/>
        </a:defRPr>
      </a:lvl3pPr>
      <a:lvl4pPr marL="1281113" indent="-228600" algn="just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1689100" indent="-228600" algn="just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146300" indent="-228600" algn="just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603500" indent="-228600" algn="just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060700" indent="-228600" algn="just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517900" indent="-228600" algn="just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162050" y="5522026"/>
            <a:ext cx="7010400" cy="893062"/>
          </a:xfrm>
        </p:spPr>
        <p:txBody>
          <a:bodyPr/>
          <a:lstStyle/>
          <a:p>
            <a:pPr>
              <a:defRPr/>
            </a:pPr>
            <a:r>
              <a:rPr lang="es-ES" sz="1800" b="1" cap="small" dirty="0" smtClean="0"/>
              <a:t>Maestría en FINANZAS CORPORATIVAS</a:t>
            </a:r>
          </a:p>
          <a:p>
            <a:pPr>
              <a:defRPr/>
            </a:pPr>
            <a:r>
              <a:rPr lang="es-ES" sz="1200" b="1" cap="small" dirty="0" smtClean="0"/>
              <a:t>( 10ma Edición – 1era Versión )</a:t>
            </a:r>
            <a:endParaRPr lang="es-ES" dirty="0" smtClean="0"/>
          </a:p>
          <a:p>
            <a:pPr>
              <a:defRPr/>
            </a:pPr>
            <a:r>
              <a:rPr lang="es-ES" dirty="0" smtClean="0"/>
              <a:t>Septiembre de 2014</a:t>
            </a:r>
          </a:p>
          <a:p>
            <a:pPr>
              <a:defRPr/>
            </a:pPr>
            <a:r>
              <a:rPr lang="es-ES" dirty="0" smtClean="0"/>
              <a:t>Santa Cruz - Bolivia</a:t>
            </a:r>
          </a:p>
        </p:txBody>
      </p:sp>
      <p:sp>
        <p:nvSpPr>
          <p:cNvPr id="4099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32509" y="3272333"/>
            <a:ext cx="8490857" cy="1050285"/>
          </a:xfrm>
        </p:spPr>
        <p:txBody>
          <a:bodyPr/>
          <a:lstStyle/>
          <a:p>
            <a:r>
              <a:rPr lang="es-ES" sz="3600" dirty="0" smtClean="0">
                <a:solidFill>
                  <a:srgbClr val="DA0000"/>
                </a:solidFill>
              </a:rPr>
              <a:t/>
            </a:r>
            <a:br>
              <a:rPr lang="es-ES" sz="3600" dirty="0" smtClean="0">
                <a:solidFill>
                  <a:srgbClr val="DA0000"/>
                </a:solidFill>
              </a:rPr>
            </a:br>
            <a:r>
              <a:rPr lang="es-ES" sz="2400" dirty="0" smtClean="0">
                <a:solidFill>
                  <a:srgbClr val="DA0000"/>
                </a:solidFill>
              </a:rPr>
              <a:t>SISTEMA IMPOSITIVO BOLIVIANO</a:t>
            </a:r>
            <a:r>
              <a:rPr lang="es-ES" sz="3600" dirty="0" smtClean="0">
                <a:solidFill>
                  <a:srgbClr val="DA0000"/>
                </a:solidFill>
              </a:rPr>
              <a:t/>
            </a:r>
            <a:br>
              <a:rPr lang="es-ES" sz="3600" dirty="0" smtClean="0">
                <a:solidFill>
                  <a:srgbClr val="DA0000"/>
                </a:solidFill>
              </a:rPr>
            </a:br>
            <a:r>
              <a:rPr lang="es-ES" sz="2800" dirty="0" smtClean="0">
                <a:solidFill>
                  <a:srgbClr val="DA0000"/>
                </a:solidFill>
              </a:rPr>
              <a:t>“</a:t>
            </a:r>
            <a:r>
              <a:rPr lang="es-ES" sz="2400" dirty="0" smtClean="0">
                <a:solidFill>
                  <a:srgbClr val="DA0000"/>
                </a:solidFill>
              </a:rPr>
              <a:t>Impuesto a la Propiedad de Bienes Automotores”</a:t>
            </a:r>
            <a:r>
              <a:rPr lang="es-ES" sz="3600" dirty="0" smtClean="0">
                <a:solidFill>
                  <a:srgbClr val="DA0000"/>
                </a:solidFill>
              </a:rPr>
              <a:t/>
            </a:r>
            <a:br>
              <a:rPr lang="es-ES" sz="3600" dirty="0" smtClean="0">
                <a:solidFill>
                  <a:srgbClr val="DA0000"/>
                </a:solidFill>
              </a:rPr>
            </a:br>
            <a:r>
              <a:rPr lang="es-ES" sz="3600" dirty="0" smtClean="0">
                <a:solidFill>
                  <a:srgbClr val="DA0000"/>
                </a:solidFill>
              </a:rPr>
              <a:t/>
            </a:r>
            <a:br>
              <a:rPr lang="es-ES" sz="3600" dirty="0" smtClean="0">
                <a:solidFill>
                  <a:srgbClr val="DA0000"/>
                </a:solidFill>
              </a:rPr>
            </a:br>
            <a:endParaRPr lang="es-ES" sz="1800" i="1" dirty="0" smtClean="0">
              <a:solidFill>
                <a:srgbClr val="DA0000"/>
              </a:solidFill>
              <a:latin typeface="Trebuchet MS (Headings)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922514" y="4134521"/>
            <a:ext cx="457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/>
              <a:t>1. GONZALEZ MELGAR ROBERTO RAFAEL</a:t>
            </a:r>
            <a:br>
              <a:rPr lang="es-ES" sz="1400" b="1" dirty="0" smtClean="0"/>
            </a:br>
            <a:r>
              <a:rPr lang="es-ES" sz="1400" b="1" dirty="0" smtClean="0"/>
              <a:t>2. LEA PLAZA GALARZA MARÍA FERNANDA</a:t>
            </a:r>
            <a:br>
              <a:rPr lang="es-ES" sz="1400" b="1" dirty="0" smtClean="0"/>
            </a:br>
            <a:r>
              <a:rPr lang="es-ES" sz="1400" b="1" dirty="0" smtClean="0"/>
              <a:t>3. MELGAR ROJAS MARIELA</a:t>
            </a:r>
            <a:br>
              <a:rPr lang="es-ES" sz="1400" b="1" dirty="0" smtClean="0"/>
            </a:br>
            <a:r>
              <a:rPr lang="es-ES" sz="1400" b="1" dirty="0" smtClean="0"/>
              <a:t>4. MOLINA ANTEZANA VICTOR HUGO</a:t>
            </a:r>
          </a:p>
          <a:p>
            <a:r>
              <a:rPr lang="es-ES" sz="1400" b="1" dirty="0" smtClean="0"/>
              <a:t>5. PARADA LLOBET MARÍA CAROLINA</a:t>
            </a:r>
            <a:br>
              <a:rPr lang="es-ES" sz="1400" b="1" dirty="0" smtClean="0"/>
            </a:br>
            <a:r>
              <a:rPr lang="es-ES" sz="1400" b="1" dirty="0" smtClean="0"/>
              <a:t>6. RAMIREZ LARA MILENA DEL CARMEN</a:t>
            </a:r>
            <a:endParaRPr lang="es-ES" sz="1400" b="1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7314" y="548567"/>
            <a:ext cx="5742477" cy="629393"/>
          </a:xfrm>
        </p:spPr>
        <p:txBody>
          <a:bodyPr/>
          <a:lstStyle/>
          <a:p>
            <a:pPr algn="l"/>
            <a:r>
              <a:rPr lang="es-ES" sz="2000" dirty="0" smtClean="0">
                <a:solidFill>
                  <a:srgbClr val="FF0000"/>
                </a:solidFill>
              </a:rPr>
              <a:t/>
            </a:r>
            <a:br>
              <a:rPr lang="es-ES" sz="2000" dirty="0" smtClean="0">
                <a:solidFill>
                  <a:srgbClr val="FF0000"/>
                </a:solidFill>
              </a:rPr>
            </a:br>
            <a:r>
              <a:rPr lang="es-ES" sz="2000" dirty="0" smtClean="0">
                <a:solidFill>
                  <a:srgbClr val="FF0000"/>
                </a:solidFill>
              </a:rPr>
              <a:t/>
            </a:r>
            <a:br>
              <a:rPr lang="es-ES" sz="2000" dirty="0" smtClean="0">
                <a:solidFill>
                  <a:srgbClr val="FF0000"/>
                </a:solidFill>
              </a:rPr>
            </a:br>
            <a:r>
              <a:rPr lang="es-ES" sz="2000" dirty="0" smtClean="0">
                <a:solidFill>
                  <a:srgbClr val="FF0000"/>
                </a:solidFill>
              </a:rPr>
              <a:t/>
            </a:r>
            <a:br>
              <a:rPr lang="es-ES" sz="2000" dirty="0" smtClean="0">
                <a:solidFill>
                  <a:srgbClr val="FF0000"/>
                </a:solidFill>
              </a:rPr>
            </a:br>
            <a:r>
              <a:rPr lang="es-ES" sz="2000" dirty="0" smtClean="0">
                <a:solidFill>
                  <a:srgbClr val="FF0000"/>
                </a:solidFill>
              </a:rPr>
              <a:t/>
            </a:r>
            <a:br>
              <a:rPr lang="es-ES" sz="2000" dirty="0" smtClean="0">
                <a:solidFill>
                  <a:srgbClr val="FF0000"/>
                </a:solidFill>
              </a:rPr>
            </a:br>
            <a:r>
              <a:rPr lang="es-ES" sz="2000" dirty="0" smtClean="0">
                <a:solidFill>
                  <a:srgbClr val="FF0000"/>
                </a:solidFill>
              </a:rPr>
              <a:t/>
            </a:r>
            <a:br>
              <a:rPr lang="es-ES" sz="2000" dirty="0" smtClean="0">
                <a:solidFill>
                  <a:srgbClr val="FF0000"/>
                </a:solidFill>
              </a:rPr>
            </a:br>
            <a:r>
              <a:rPr lang="es-ES" sz="2000" dirty="0" smtClean="0">
                <a:solidFill>
                  <a:srgbClr val="FF0000"/>
                </a:solidFill>
              </a:rPr>
              <a:t/>
            </a:r>
            <a:br>
              <a:rPr lang="es-ES" sz="2000" dirty="0" smtClean="0">
                <a:solidFill>
                  <a:srgbClr val="FF0000"/>
                </a:solidFill>
              </a:rPr>
            </a:br>
            <a:r>
              <a:rPr lang="es-ES" sz="2000" dirty="0" smtClean="0">
                <a:solidFill>
                  <a:srgbClr val="FF0000"/>
                </a:solidFill>
              </a:rPr>
              <a:t/>
            </a:r>
            <a:br>
              <a:rPr lang="es-ES" sz="2000" dirty="0" smtClean="0">
                <a:solidFill>
                  <a:srgbClr val="FF0000"/>
                </a:solidFill>
              </a:rPr>
            </a:br>
            <a:r>
              <a:rPr lang="es-ES" sz="2000" dirty="0" smtClean="0">
                <a:solidFill>
                  <a:srgbClr val="FF0000"/>
                </a:solidFill>
              </a:rPr>
              <a:t>“IMPUESTO A LA PROPIEDAD DE BIENES AUTOMOTORES”</a:t>
            </a:r>
            <a:br>
              <a:rPr lang="es-ES" sz="2000" dirty="0" smtClean="0">
                <a:solidFill>
                  <a:srgbClr val="FF0000"/>
                </a:solidFill>
              </a:rPr>
            </a:br>
            <a:endParaRPr lang="es-ES" sz="20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5854535" y="6473825"/>
            <a:ext cx="2700503" cy="360363"/>
          </a:xfrm>
        </p:spPr>
        <p:txBody>
          <a:bodyPr/>
          <a:lstStyle/>
          <a:p>
            <a:pPr>
              <a:defRPr/>
            </a:pPr>
            <a:r>
              <a:rPr lang="es-AR" dirty="0" smtClean="0"/>
              <a:t>Introducción a  las finanzas corporativas</a:t>
            </a:r>
          </a:p>
          <a:p>
            <a:pPr>
              <a:defRPr/>
            </a:pPr>
            <a:r>
              <a:rPr lang="es-AR" dirty="0" smtClean="0"/>
              <a:t> cbutteler@gmail.com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5AE3B6-B734-423C-868A-759D9CB85091}" type="slidenum">
              <a:rPr lang="es-ES" smtClean="0"/>
              <a:pPr>
                <a:defRPr/>
              </a:pPr>
              <a:t>2</a:t>
            </a:fld>
            <a:endParaRPr lang="es-ES" dirty="0"/>
          </a:p>
        </p:txBody>
      </p:sp>
      <p:pic>
        <p:nvPicPr>
          <p:cNvPr id="7" name="6 Imagen" descr="vehicu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92621" y="1"/>
            <a:ext cx="1651377" cy="1037229"/>
          </a:xfrm>
          <a:prstGeom prst="rect">
            <a:avLst/>
          </a:prstGeom>
        </p:spPr>
      </p:pic>
      <p:graphicFrame>
        <p:nvGraphicFramePr>
          <p:cNvPr id="9" name="8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75907722"/>
              </p:ext>
            </p:extLst>
          </p:nvPr>
        </p:nvGraphicFramePr>
        <p:xfrm>
          <a:off x="890648" y="1033154"/>
          <a:ext cx="7659585" cy="5413248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3239181"/>
                <a:gridCol w="4420404"/>
              </a:tblGrid>
              <a:tr h="536714">
                <a:tc>
                  <a:txBody>
                    <a:bodyPr/>
                    <a:lstStyle/>
                    <a:p>
                      <a:r>
                        <a:rPr lang="es-BO" sz="1400" dirty="0" smtClean="0"/>
                        <a:t>NOMBRE</a:t>
                      </a:r>
                      <a:r>
                        <a:rPr lang="es-BO" sz="1400" baseline="0" dirty="0" smtClean="0"/>
                        <a:t> DEL IMPUESTO</a:t>
                      </a:r>
                      <a:endParaRPr lang="es-B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BO" sz="1400" dirty="0" smtClean="0"/>
                        <a:t>IMPUESTO</a:t>
                      </a:r>
                      <a:r>
                        <a:rPr lang="es-BO" sz="1400" baseline="0" dirty="0" smtClean="0"/>
                        <a:t> A LA PROPIEDAD </a:t>
                      </a:r>
                      <a:r>
                        <a:rPr lang="es-BO" sz="1400" baseline="0" dirty="0" smtClean="0"/>
                        <a:t>DE VEHÍCULOS </a:t>
                      </a:r>
                      <a:r>
                        <a:rPr lang="es-BO" sz="1400" baseline="0" dirty="0" smtClean="0"/>
                        <a:t>AUTOMOTORES</a:t>
                      </a:r>
                      <a:endParaRPr lang="es-BO" sz="1400" dirty="0"/>
                    </a:p>
                  </a:txBody>
                  <a:tcPr/>
                </a:tc>
              </a:tr>
              <a:tr h="327265">
                <a:tc>
                  <a:txBody>
                    <a:bodyPr/>
                    <a:lstStyle/>
                    <a:p>
                      <a:r>
                        <a:rPr lang="es-BO" sz="1400" dirty="0" smtClean="0"/>
                        <a:t>SIGLA</a:t>
                      </a:r>
                      <a:endParaRPr lang="es-B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BO" sz="1400" dirty="0" smtClean="0"/>
                        <a:t>IPB</a:t>
                      </a:r>
                      <a:endParaRPr lang="es-BO" sz="1400" dirty="0"/>
                    </a:p>
                  </a:txBody>
                  <a:tcPr/>
                </a:tc>
              </a:tr>
              <a:tr h="688001">
                <a:tc>
                  <a:txBody>
                    <a:bodyPr/>
                    <a:lstStyle/>
                    <a:p>
                      <a:r>
                        <a:rPr lang="es-BO" sz="1400" dirty="0" smtClean="0"/>
                        <a:t>¿QUÉ</a:t>
                      </a:r>
                      <a:r>
                        <a:rPr lang="es-BO" sz="1400" baseline="0" dirty="0" smtClean="0"/>
                        <a:t> GRAVA?</a:t>
                      </a:r>
                      <a:endParaRPr lang="es-B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BO" sz="1400" dirty="0" smtClean="0"/>
                        <a:t>La propiedad</a:t>
                      </a:r>
                      <a:r>
                        <a:rPr lang="es-BO" sz="1400" baseline="0" dirty="0" smtClean="0"/>
                        <a:t> de</a:t>
                      </a:r>
                      <a:r>
                        <a:rPr lang="es-BO" sz="1400" baseline="0" dirty="0" smtClean="0"/>
                        <a:t>:</a:t>
                      </a:r>
                      <a:endParaRPr lang="es-BO" sz="1400" baseline="0" dirty="0" smtClean="0"/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s-BO" sz="1400" baseline="0" dirty="0" smtClean="0"/>
                        <a:t>Vehículos Automotores</a:t>
                      </a:r>
                      <a:endParaRPr lang="es-BO" sz="1400" dirty="0"/>
                    </a:p>
                  </a:txBody>
                  <a:tcPr/>
                </a:tc>
              </a:tr>
              <a:tr h="484352">
                <a:tc>
                  <a:txBody>
                    <a:bodyPr/>
                    <a:lstStyle/>
                    <a:p>
                      <a:r>
                        <a:rPr lang="es-BO" sz="1400" dirty="0" smtClean="0"/>
                        <a:t>¿QUIÉNES</a:t>
                      </a:r>
                      <a:r>
                        <a:rPr lang="es-BO" sz="1400" baseline="0" dirty="0" smtClean="0"/>
                        <a:t> PAGAN?</a:t>
                      </a:r>
                      <a:endParaRPr lang="es-B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BO" sz="1400" dirty="0" smtClean="0"/>
                        <a:t>Propietarios</a:t>
                      </a:r>
                      <a:r>
                        <a:rPr lang="es-BO" sz="1400" baseline="0" dirty="0" smtClean="0"/>
                        <a:t> de </a:t>
                      </a:r>
                      <a:r>
                        <a:rPr lang="es-BO" sz="1400" baseline="0" dirty="0" smtClean="0"/>
                        <a:t>vehículos </a:t>
                      </a:r>
                      <a:r>
                        <a:rPr lang="es-BO" sz="1400" baseline="0" dirty="0" smtClean="0"/>
                        <a:t>automotores</a:t>
                      </a:r>
                      <a:endParaRPr lang="es-BO" sz="1400" dirty="0"/>
                    </a:p>
                  </a:txBody>
                  <a:tcPr/>
                </a:tc>
              </a:tr>
              <a:tr h="1209571">
                <a:tc>
                  <a:txBody>
                    <a:bodyPr/>
                    <a:lstStyle/>
                    <a:p>
                      <a:r>
                        <a:rPr lang="es-BO" sz="1400" dirty="0" smtClean="0"/>
                        <a:t>¿QUIÉNES</a:t>
                      </a:r>
                      <a:r>
                        <a:rPr lang="es-BO" sz="1400" baseline="0" dirty="0" smtClean="0"/>
                        <a:t> NO PAGAN?</a:t>
                      </a:r>
                      <a:endParaRPr lang="es-B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Trebuchet MS" pitchFamily="34" charset="0"/>
                        <a:buChar char="×"/>
                      </a:pPr>
                      <a:r>
                        <a:rPr lang="es-BO" sz="1400" dirty="0" smtClean="0"/>
                        <a:t>Beneméritos</a:t>
                      </a:r>
                      <a:r>
                        <a:rPr lang="es-BO" sz="1400" baseline="0" dirty="0" smtClean="0"/>
                        <a:t> o sus viudas.</a:t>
                      </a:r>
                    </a:p>
                    <a:p>
                      <a:pPr marL="285750" indent="-285750">
                        <a:buFont typeface="Trebuchet MS" pitchFamily="34" charset="0"/>
                        <a:buChar char="×"/>
                      </a:pPr>
                      <a:r>
                        <a:rPr lang="es-BO" sz="1400" baseline="0" dirty="0" smtClean="0"/>
                        <a:t>Gobierno Central.</a:t>
                      </a:r>
                    </a:p>
                    <a:p>
                      <a:pPr marL="285750" indent="-285750">
                        <a:buFont typeface="Trebuchet MS" pitchFamily="34" charset="0"/>
                        <a:buChar char="×"/>
                      </a:pPr>
                      <a:r>
                        <a:rPr lang="es-BO" sz="1400" baseline="0" dirty="0" smtClean="0"/>
                        <a:t>Asociaciones, instituciones, fundaciones no lucrativas (autorizadas legalmente).</a:t>
                      </a:r>
                    </a:p>
                    <a:p>
                      <a:pPr marL="285750" indent="-285750">
                        <a:buFont typeface="Trebuchet MS" pitchFamily="34" charset="0"/>
                        <a:buChar char="×"/>
                      </a:pPr>
                      <a:r>
                        <a:rPr lang="es-BO" sz="1400" baseline="0" dirty="0" smtClean="0"/>
                        <a:t>Misiones Diplomáticas.</a:t>
                      </a:r>
                    </a:p>
                    <a:p>
                      <a:pPr marL="285750" indent="-285750">
                        <a:buFont typeface="Trebuchet MS" pitchFamily="34" charset="0"/>
                        <a:buChar char="×"/>
                      </a:pPr>
                      <a:r>
                        <a:rPr lang="es-BO" sz="1400" dirty="0" smtClean="0"/>
                        <a:t>Comunidades Campesinas.</a:t>
                      </a:r>
                      <a:endParaRPr lang="es-BO" sz="1400" dirty="0"/>
                    </a:p>
                  </a:txBody>
                  <a:tcPr/>
                </a:tc>
              </a:tr>
              <a:tr h="655185">
                <a:tc>
                  <a:txBody>
                    <a:bodyPr/>
                    <a:lstStyle/>
                    <a:p>
                      <a:r>
                        <a:rPr lang="es-BO" sz="1400" dirty="0" smtClean="0"/>
                        <a:t>¿CUÁL ES LA ALÍCUOTA?</a:t>
                      </a:r>
                      <a:endParaRPr lang="es-B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BO" sz="1400" dirty="0" smtClean="0"/>
                        <a:t>Varía según las</a:t>
                      </a:r>
                      <a:r>
                        <a:rPr lang="es-BO" sz="1400" baseline="0" dirty="0" smtClean="0"/>
                        <a:t> características y valor de la propiedad mediante tablas de zonificación, escala impositiva y depreciación.</a:t>
                      </a:r>
                      <a:endParaRPr lang="es-BO" sz="1400" dirty="0"/>
                    </a:p>
                  </a:txBody>
                  <a:tcPr/>
                </a:tc>
              </a:tr>
              <a:tr h="755636">
                <a:tc>
                  <a:txBody>
                    <a:bodyPr/>
                    <a:lstStyle/>
                    <a:p>
                      <a:r>
                        <a:rPr lang="es-BO" sz="1400" dirty="0" smtClean="0"/>
                        <a:t>¿QUÉ</a:t>
                      </a:r>
                      <a:r>
                        <a:rPr lang="es-BO" sz="1400" baseline="0" dirty="0" smtClean="0"/>
                        <a:t> FORMULARIOS SE DEBEN UTILIZAR?</a:t>
                      </a:r>
                      <a:endParaRPr lang="es-B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BO" sz="1400" dirty="0" smtClean="0"/>
                        <a:t>Formulario de la H.A.M.</a:t>
                      </a:r>
                      <a:r>
                        <a:rPr lang="es-BO" sz="1400" baseline="0" dirty="0" smtClean="0"/>
                        <a:t> correspondiente</a:t>
                      </a:r>
                      <a:endParaRPr lang="es-BO" sz="1400" dirty="0" smtClean="0"/>
                    </a:p>
                    <a:p>
                      <a:r>
                        <a:rPr lang="es-BO" sz="1400" dirty="0" err="1" smtClean="0"/>
                        <a:t>Form</a:t>
                      </a:r>
                      <a:r>
                        <a:rPr lang="es-BO" sz="1400" baseline="0" dirty="0" smtClean="0"/>
                        <a:t> 308 (Vehículos)</a:t>
                      </a:r>
                      <a:endParaRPr lang="es-BO" sz="1400" dirty="0"/>
                    </a:p>
                  </a:txBody>
                  <a:tcPr/>
                </a:tc>
              </a:tr>
              <a:tr h="437790">
                <a:tc>
                  <a:txBody>
                    <a:bodyPr/>
                    <a:lstStyle/>
                    <a:p>
                      <a:r>
                        <a:rPr lang="es-BO" sz="1400" dirty="0" smtClean="0"/>
                        <a:t>¿CUÁNDO</a:t>
                      </a:r>
                      <a:r>
                        <a:rPr lang="es-BO" sz="1400" baseline="0" dirty="0" smtClean="0"/>
                        <a:t> SE DEBE PAGAR?</a:t>
                      </a:r>
                      <a:endParaRPr lang="es-B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BO" sz="1400" dirty="0" smtClean="0"/>
                        <a:t>Anual, en fechas establecidas por el Poder</a:t>
                      </a:r>
                      <a:r>
                        <a:rPr lang="es-BO" sz="1400" baseline="0" dirty="0" smtClean="0"/>
                        <a:t> Ejecutivo.</a:t>
                      </a:r>
                      <a:endParaRPr lang="es-BO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vehiculo.jpg"/>
          <p:cNvPicPr>
            <a:picLocks noChangeAspect="1"/>
          </p:cNvPicPr>
          <p:nvPr/>
        </p:nvPicPr>
        <p:blipFill>
          <a:blip r:embed="rId2" cstate="print">
            <a:lum bright="55000" contrast="-45000"/>
          </a:blip>
          <a:stretch>
            <a:fillRect/>
          </a:stretch>
        </p:blipFill>
        <p:spPr>
          <a:xfrm>
            <a:off x="831273" y="1183729"/>
            <a:ext cx="7606630" cy="520519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7314" y="439383"/>
            <a:ext cx="7065426" cy="629393"/>
          </a:xfrm>
        </p:spPr>
        <p:txBody>
          <a:bodyPr/>
          <a:lstStyle/>
          <a:p>
            <a:pPr algn="l"/>
            <a:r>
              <a:rPr lang="es-ES" sz="2000" dirty="0" smtClean="0">
                <a:solidFill>
                  <a:srgbClr val="FF0000"/>
                </a:solidFill>
              </a:rPr>
              <a:t/>
            </a:r>
            <a:br>
              <a:rPr lang="es-ES" sz="2000" dirty="0" smtClean="0">
                <a:solidFill>
                  <a:srgbClr val="FF0000"/>
                </a:solidFill>
              </a:rPr>
            </a:br>
            <a:r>
              <a:rPr lang="es-ES" sz="2000" dirty="0" smtClean="0">
                <a:solidFill>
                  <a:srgbClr val="FF0000"/>
                </a:solidFill>
              </a:rPr>
              <a:t/>
            </a:r>
            <a:br>
              <a:rPr lang="es-ES" sz="2000" dirty="0" smtClean="0">
                <a:solidFill>
                  <a:srgbClr val="FF0000"/>
                </a:solidFill>
              </a:rPr>
            </a:br>
            <a:r>
              <a:rPr lang="es-ES" sz="2000" dirty="0" smtClean="0">
                <a:solidFill>
                  <a:srgbClr val="FF0000"/>
                </a:solidFill>
              </a:rPr>
              <a:t/>
            </a:r>
            <a:br>
              <a:rPr lang="es-ES" sz="2000" dirty="0" smtClean="0">
                <a:solidFill>
                  <a:srgbClr val="FF0000"/>
                </a:solidFill>
              </a:rPr>
            </a:br>
            <a:r>
              <a:rPr lang="es-ES" sz="2000" dirty="0" smtClean="0">
                <a:solidFill>
                  <a:srgbClr val="FF0000"/>
                </a:solidFill>
              </a:rPr>
              <a:t/>
            </a:r>
            <a:br>
              <a:rPr lang="es-ES" sz="2000" dirty="0" smtClean="0">
                <a:solidFill>
                  <a:srgbClr val="FF0000"/>
                </a:solidFill>
              </a:rPr>
            </a:br>
            <a:r>
              <a:rPr lang="es-ES" sz="2000" dirty="0" smtClean="0">
                <a:solidFill>
                  <a:srgbClr val="FF0000"/>
                </a:solidFill>
              </a:rPr>
              <a:t/>
            </a:r>
            <a:br>
              <a:rPr lang="es-ES" sz="2000" dirty="0" smtClean="0">
                <a:solidFill>
                  <a:srgbClr val="FF0000"/>
                </a:solidFill>
              </a:rPr>
            </a:br>
            <a:r>
              <a:rPr lang="es-ES" sz="2000" dirty="0" smtClean="0">
                <a:solidFill>
                  <a:srgbClr val="FF0000"/>
                </a:solidFill>
              </a:rPr>
              <a:t/>
            </a:r>
            <a:br>
              <a:rPr lang="es-ES" sz="2000" dirty="0" smtClean="0">
                <a:solidFill>
                  <a:srgbClr val="FF0000"/>
                </a:solidFill>
              </a:rPr>
            </a:br>
            <a:r>
              <a:rPr lang="es-ES" sz="2000" dirty="0" smtClean="0">
                <a:solidFill>
                  <a:srgbClr val="FF0000"/>
                </a:solidFill>
              </a:rPr>
              <a:t/>
            </a:r>
            <a:br>
              <a:rPr lang="es-ES" sz="2000" dirty="0" smtClean="0">
                <a:solidFill>
                  <a:srgbClr val="FF0000"/>
                </a:solidFill>
              </a:rPr>
            </a:br>
            <a:r>
              <a:rPr lang="es-ES" sz="2000" dirty="0" smtClean="0">
                <a:solidFill>
                  <a:srgbClr val="FF0000"/>
                </a:solidFill>
              </a:rPr>
              <a:t>“IMPUESTO A LA PROPIEDAD DE BIENES AUTOMOTORES”</a:t>
            </a:r>
            <a:br>
              <a:rPr lang="es-ES" sz="2000" dirty="0" smtClean="0">
                <a:solidFill>
                  <a:srgbClr val="FF0000"/>
                </a:solidFill>
              </a:rPr>
            </a:br>
            <a:endParaRPr lang="es-ES" sz="20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BO" sz="2000" b="1" dirty="0" smtClean="0"/>
              <a:t>1. OBJETO.-</a:t>
            </a:r>
            <a:r>
              <a:rPr lang="es-BO" sz="1400" b="1" dirty="0" smtClean="0"/>
              <a:t> </a:t>
            </a:r>
          </a:p>
          <a:p>
            <a:r>
              <a:rPr lang="es-BO" sz="1400" dirty="0" smtClean="0"/>
              <a:t>Créase un impuesto anual a la propiedad de vehículos automotores de cualquier clase o </a:t>
            </a:r>
          </a:p>
          <a:p>
            <a:r>
              <a:rPr lang="es-BO" sz="1400" dirty="0" smtClean="0"/>
              <a:t>categoría. </a:t>
            </a:r>
          </a:p>
          <a:p>
            <a:r>
              <a:rPr lang="es-BO" sz="2000" b="1" dirty="0"/>
              <a:t>2.</a:t>
            </a:r>
            <a:r>
              <a:rPr lang="es-BO" sz="1400" dirty="0" smtClean="0"/>
              <a:t> </a:t>
            </a:r>
            <a:r>
              <a:rPr lang="es-BO" sz="2000" b="1" dirty="0"/>
              <a:t>HECHO GENERADOR</a:t>
            </a:r>
            <a:r>
              <a:rPr lang="es-BO" sz="2000" b="1" dirty="0" smtClean="0"/>
              <a:t>.- </a:t>
            </a:r>
          </a:p>
          <a:p>
            <a:r>
              <a:rPr lang="es-BO" sz="1400" dirty="0" smtClean="0"/>
              <a:t>El </a:t>
            </a:r>
            <a:r>
              <a:rPr lang="es-BO" sz="1400" dirty="0"/>
              <a:t>hecho generador de este impuesto, está constituido por el ejercicio del derecho de </a:t>
            </a:r>
            <a:endParaRPr lang="es-BO" sz="1400" dirty="0" smtClean="0"/>
          </a:p>
          <a:p>
            <a:r>
              <a:rPr lang="es-BO" sz="1400" dirty="0" smtClean="0"/>
              <a:t>propiedad </a:t>
            </a:r>
            <a:r>
              <a:rPr lang="es-BO" sz="1400" dirty="0"/>
              <a:t>o la posesión de Vehículos automotores</a:t>
            </a:r>
            <a:r>
              <a:rPr lang="es-BO" sz="1400" dirty="0" smtClean="0"/>
              <a:t>.</a:t>
            </a:r>
          </a:p>
          <a:p>
            <a:r>
              <a:rPr lang="es-BO" sz="2000" b="1" dirty="0"/>
              <a:t>3</a:t>
            </a:r>
            <a:r>
              <a:rPr lang="es-BO" sz="2000" b="1" dirty="0" smtClean="0"/>
              <a:t>. SUJETO PASIVO</a:t>
            </a:r>
            <a:r>
              <a:rPr lang="es-BO" sz="2000" dirty="0" smtClean="0"/>
              <a:t>.- </a:t>
            </a:r>
          </a:p>
          <a:p>
            <a:r>
              <a:rPr lang="es-BO" sz="1400" dirty="0" smtClean="0"/>
              <a:t>Son sujetos pasivos del impuesto las personas jurídicas o naturales y las sucesiones </a:t>
            </a:r>
          </a:p>
          <a:p>
            <a:r>
              <a:rPr lang="es-BO" sz="1400" dirty="0" smtClean="0"/>
              <a:t>indivisas, propietarias de cualquier vehículo automotor. </a:t>
            </a:r>
          </a:p>
          <a:p>
            <a:pPr marL="457200" indent="-457200">
              <a:buAutoNum type="arabicPeriod" startAt="4"/>
            </a:pPr>
            <a:r>
              <a:rPr lang="es-BO" sz="2000" b="1" dirty="0" smtClean="0"/>
              <a:t>SUJETO </a:t>
            </a:r>
            <a:r>
              <a:rPr lang="es-BO" sz="2000" b="1" dirty="0"/>
              <a:t>ACTIVO.- </a:t>
            </a:r>
            <a:endParaRPr lang="es-BO" sz="2000" b="1" dirty="0" smtClean="0"/>
          </a:p>
          <a:p>
            <a:pPr marL="0" indent="0"/>
            <a:r>
              <a:rPr lang="es-BO" sz="1400" dirty="0" smtClean="0"/>
              <a:t>Es </a:t>
            </a:r>
            <a:r>
              <a:rPr lang="es-BO" sz="1400" dirty="0"/>
              <a:t>la entidad administrativa beneficiada directamente por el recaudo del </a:t>
            </a:r>
            <a:r>
              <a:rPr lang="es-BO" sz="1400" dirty="0" smtClean="0"/>
              <a:t>impuesto</a:t>
            </a:r>
            <a:r>
              <a:rPr lang="es-BO" sz="1400" dirty="0" smtClean="0"/>
              <a:t>. H.A.M.</a:t>
            </a:r>
            <a:endParaRPr lang="es-BO" sz="1400" dirty="0" smtClean="0"/>
          </a:p>
          <a:p>
            <a:r>
              <a:rPr lang="es-ES" sz="2000" b="1" dirty="0"/>
              <a:t>5. </a:t>
            </a:r>
            <a:r>
              <a:rPr lang="es-ES" sz="2000" b="1" dirty="0" smtClean="0"/>
              <a:t>BASE IMPONIBLE.- </a:t>
            </a:r>
          </a:p>
          <a:p>
            <a:r>
              <a:rPr lang="es-BO" sz="1400" dirty="0" smtClean="0"/>
              <a:t>La </a:t>
            </a:r>
            <a:r>
              <a:rPr lang="es-BO" sz="1400" dirty="0"/>
              <a:t>base imponible estará dada por los valores de los vehículos automotores ex-aduana </a:t>
            </a:r>
            <a:r>
              <a:rPr lang="es-BO" sz="1400" dirty="0" smtClean="0"/>
              <a:t>que </a:t>
            </a:r>
          </a:p>
          <a:p>
            <a:r>
              <a:rPr lang="es-BO" sz="1400" dirty="0" smtClean="0"/>
              <a:t>establezca </a:t>
            </a:r>
            <a:r>
              <a:rPr lang="es-BO" sz="1400" dirty="0"/>
              <a:t>anualmente el Poder Ejecutivo</a:t>
            </a:r>
            <a:r>
              <a:rPr lang="es-BO" sz="1400" dirty="0" smtClean="0"/>
              <a:t>.</a:t>
            </a:r>
          </a:p>
          <a:p>
            <a:endParaRPr lang="es-BO" sz="2000" b="1" dirty="0"/>
          </a:p>
          <a:p>
            <a:endParaRPr lang="es-BO" sz="2000" b="1" dirty="0" smtClean="0"/>
          </a:p>
          <a:p>
            <a:endParaRPr lang="es-BO" sz="2000" b="1" dirty="0"/>
          </a:p>
          <a:p>
            <a:endParaRPr lang="es-ES" sz="2000" b="1" dirty="0"/>
          </a:p>
          <a:p>
            <a:r>
              <a:rPr lang="es-BO" sz="1400" dirty="0" smtClean="0"/>
              <a:t> </a:t>
            </a:r>
            <a:endParaRPr lang="es-ES" sz="1400" i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5854535" y="6473825"/>
            <a:ext cx="2700503" cy="360363"/>
          </a:xfrm>
        </p:spPr>
        <p:txBody>
          <a:bodyPr/>
          <a:lstStyle/>
          <a:p>
            <a:pPr>
              <a:defRPr/>
            </a:pPr>
            <a:r>
              <a:rPr lang="es-AR" dirty="0" smtClean="0"/>
              <a:t>Introducción a  las finanzas corporativas</a:t>
            </a:r>
          </a:p>
          <a:p>
            <a:pPr>
              <a:defRPr/>
            </a:pPr>
            <a:r>
              <a:rPr lang="es-AR" dirty="0" smtClean="0"/>
              <a:t> cbutteler@gmail.com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5AE3B6-B734-423C-868A-759D9CB85091}" type="slidenum">
              <a:rPr lang="es-ES" smtClean="0"/>
              <a:pPr>
                <a:defRPr/>
              </a:pPr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893999213"/>
      </p:ext>
    </p:extLst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0 Imagen" descr="vehiculo.jpg"/>
          <p:cNvPicPr>
            <a:picLocks noChangeAspect="1"/>
          </p:cNvPicPr>
          <p:nvPr/>
        </p:nvPicPr>
        <p:blipFill>
          <a:blip r:embed="rId3" cstate="print">
            <a:lum bright="55000" contrast="-45000"/>
          </a:blip>
          <a:stretch>
            <a:fillRect/>
          </a:stretch>
        </p:blipFill>
        <p:spPr>
          <a:xfrm>
            <a:off x="831273" y="1183729"/>
            <a:ext cx="7606630" cy="488456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44188" y="527891"/>
            <a:ext cx="7077302" cy="522287"/>
          </a:xfrm>
        </p:spPr>
        <p:txBody>
          <a:bodyPr/>
          <a:lstStyle/>
          <a:p>
            <a:r>
              <a:rPr lang="es-ES" sz="2400" dirty="0" smtClean="0">
                <a:solidFill>
                  <a:srgbClr val="FF0000"/>
                </a:solidFill>
              </a:rPr>
              <a:t>“</a:t>
            </a:r>
            <a:r>
              <a:rPr lang="es-ES" sz="2000" dirty="0" smtClean="0">
                <a:solidFill>
                  <a:srgbClr val="FF0000"/>
                </a:solidFill>
              </a:rPr>
              <a:t>IMPUESTO A LA PROPIEDAD DE BIENES AUTOMOTORES”</a:t>
            </a:r>
            <a:br>
              <a:rPr lang="es-ES" sz="2000" dirty="0" smtClean="0">
                <a:solidFill>
                  <a:srgbClr val="FF0000"/>
                </a:solidFill>
              </a:rPr>
            </a:br>
            <a:endParaRPr lang="es-ES" sz="20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5486401" y="6473825"/>
            <a:ext cx="3068638" cy="360363"/>
          </a:xfrm>
        </p:spPr>
        <p:txBody>
          <a:bodyPr/>
          <a:lstStyle/>
          <a:p>
            <a:pPr>
              <a:defRPr/>
            </a:pPr>
            <a:r>
              <a:rPr lang="es-AR" dirty="0" smtClean="0"/>
              <a:t>Introducción a  las finanzas corporativas</a:t>
            </a:r>
          </a:p>
          <a:p>
            <a:pPr>
              <a:defRPr/>
            </a:pPr>
            <a:r>
              <a:rPr lang="es-AR" dirty="0" smtClean="0"/>
              <a:t> cbutteler@gmail.com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5AE3B6-B734-423C-868A-759D9CB85091}" type="slidenum">
              <a:rPr lang="es-ES" smtClean="0"/>
              <a:pPr>
                <a:defRPr/>
              </a:pPr>
              <a:t>4</a:t>
            </a:fld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984590" y="3816015"/>
            <a:ext cx="7453313" cy="2711290"/>
          </a:xfrm>
        </p:spPr>
        <p:txBody>
          <a:bodyPr/>
          <a:lstStyle/>
          <a:p>
            <a:r>
              <a:rPr lang="es-ES" sz="2000" b="1" dirty="0" smtClean="0"/>
              <a:t>7. </a:t>
            </a:r>
            <a:r>
              <a:rPr lang="es-ES" dirty="0" smtClean="0"/>
              <a:t>	</a:t>
            </a:r>
            <a:r>
              <a:rPr lang="es-ES" sz="2000" b="1" dirty="0" smtClean="0"/>
              <a:t>EXENCIONES.- </a:t>
            </a:r>
            <a:r>
              <a:rPr lang="es-ES" dirty="0" smtClean="0"/>
              <a:t>	</a:t>
            </a:r>
          </a:p>
          <a:p>
            <a:r>
              <a:rPr lang="es-ES" dirty="0"/>
              <a:t>	</a:t>
            </a:r>
            <a:r>
              <a:rPr lang="es-ES" sz="1400" dirty="0" smtClean="0"/>
              <a:t>I</a:t>
            </a:r>
            <a:r>
              <a:rPr lang="es-ES" sz="1400" dirty="0"/>
              <a:t>.</a:t>
            </a:r>
            <a:r>
              <a:rPr lang="es-ES" dirty="0"/>
              <a:t> </a:t>
            </a:r>
            <a:r>
              <a:rPr lang="es-ES" sz="1400" dirty="0"/>
              <a:t>Los vehículos automotores terrestres de propiedad del Gobierno Central, de </a:t>
            </a:r>
            <a:r>
              <a:rPr lang="es-ES" sz="1400" dirty="0" smtClean="0"/>
              <a:t>las </a:t>
            </a:r>
            <a:r>
              <a:rPr lang="es-ES" sz="1400" dirty="0"/>
              <a:t>Gobernaciones Departamentales, de los Gobiernos Municipales, y de las </a:t>
            </a:r>
            <a:r>
              <a:rPr lang="es-ES" sz="1400" dirty="0" smtClean="0"/>
              <a:t>Instituciones </a:t>
            </a:r>
            <a:r>
              <a:rPr lang="es-ES" sz="1400" dirty="0"/>
              <a:t>Públicas. </a:t>
            </a:r>
            <a:endParaRPr lang="es-BO" sz="1400" dirty="0"/>
          </a:p>
          <a:p>
            <a:r>
              <a:rPr lang="es-ES" sz="1400" dirty="0"/>
              <a:t>	</a:t>
            </a:r>
            <a:r>
              <a:rPr lang="es-ES" sz="1400" dirty="0" smtClean="0"/>
              <a:t>II</a:t>
            </a:r>
            <a:r>
              <a:rPr lang="es-ES" sz="1400" dirty="0"/>
              <a:t>. Los vehículos automotores terrestres pertenecientes a las misiones </a:t>
            </a:r>
            <a:r>
              <a:rPr lang="es-ES" sz="1400" dirty="0" smtClean="0"/>
              <a:t>diplomáticas </a:t>
            </a:r>
            <a:r>
              <a:rPr lang="es-ES" sz="1400" dirty="0"/>
              <a:t>y consulares extranjeras y a sus miembros acreditados en el país, </a:t>
            </a:r>
            <a:r>
              <a:rPr lang="es-ES" sz="1400" dirty="0" smtClean="0"/>
              <a:t>	con </a:t>
            </a:r>
            <a:r>
              <a:rPr lang="es-ES" sz="1400" dirty="0"/>
              <a:t>motivo del directo desempeño de su cargo y a condición de reciprocidad.</a:t>
            </a:r>
            <a:endParaRPr lang="es-BO" sz="1400" dirty="0"/>
          </a:p>
          <a:p>
            <a:r>
              <a:rPr lang="es-ES" sz="1400" dirty="0"/>
              <a:t>	  </a:t>
            </a: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984590" y="1183730"/>
            <a:ext cx="7453313" cy="526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0"/>
              </a:spcBef>
              <a:spcAft>
                <a:spcPct val="30000"/>
              </a:spcAft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5138" indent="-285750" algn="just" rtl="0" eaLnBrk="0" fontAlgn="base" hangingPunct="0">
              <a:spcBef>
                <a:spcPct val="0"/>
              </a:spcBef>
              <a:spcAft>
                <a:spcPct val="3000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873125" indent="-228600" algn="just" rtl="0" eaLnBrk="0" fontAlgn="base" hangingPunct="0">
              <a:spcBef>
                <a:spcPct val="0"/>
              </a:spcBef>
              <a:spcAft>
                <a:spcPct val="3000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281113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16891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1463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6035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0607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5179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s-BO" sz="2000" b="1" i="0" dirty="0" smtClean="0"/>
              <a:t>6. ALÍCUOTA.- </a:t>
            </a:r>
          </a:p>
          <a:p>
            <a:endParaRPr lang="es-BO" sz="2000" b="1" i="0" dirty="0" smtClean="0"/>
          </a:p>
          <a:p>
            <a:endParaRPr lang="es-BO" sz="2000" b="1" i="0" dirty="0" smtClean="0"/>
          </a:p>
          <a:p>
            <a:endParaRPr lang="es-BO" sz="2000" b="1" i="0" dirty="0" smtClean="0"/>
          </a:p>
          <a:p>
            <a:endParaRPr lang="es-ES" sz="2000" b="1" i="0" dirty="0" smtClean="0"/>
          </a:p>
          <a:p>
            <a:r>
              <a:rPr lang="es-BO" sz="1400" i="0" dirty="0" smtClean="0"/>
              <a:t> </a:t>
            </a:r>
            <a:endParaRPr lang="es-ES" sz="1400" i="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4144" y="1702210"/>
            <a:ext cx="6114203" cy="1923799"/>
          </a:xfrm>
          <a:prstGeom prst="rect">
            <a:avLst/>
          </a:prstGeom>
          <a:ln>
            <a:solidFill>
              <a:srgbClr val="FF0000"/>
            </a:solidFill>
          </a:ln>
          <a:effectLst>
            <a:glow rad="228600">
              <a:srgbClr val="FF0000">
                <a:alpha val="40000"/>
              </a:srgbClr>
            </a:glow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1792" y="2512125"/>
            <a:ext cx="7372350" cy="2647950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281" y="1054279"/>
            <a:ext cx="5267325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9088" y="2696636"/>
            <a:ext cx="762000" cy="892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8381</TotalTime>
  <Words>184</Words>
  <Application>Microsoft Office PowerPoint</Application>
  <PresentationFormat>Presentación en pantalla (4:3)</PresentationFormat>
  <Paragraphs>70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Diseño predeterminado</vt:lpstr>
      <vt:lpstr> SISTEMA IMPOSITIVO BOLIVIANO “Impuesto a la Propiedad de Bienes Automotores”  </vt:lpstr>
      <vt:lpstr>       “IMPUESTO A LA PROPIEDAD DE BIENES AUTOMOTORES” </vt:lpstr>
      <vt:lpstr>       “IMPUESTO A LA PROPIEDAD DE BIENES AUTOMOTORES” </vt:lpstr>
      <vt:lpstr>“IMPUESTO A LA PROPIEDAD DE BIENES AUTOMOTORES” 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Gonzalo Arce</dc:creator>
  <cp:lastModifiedBy>HP</cp:lastModifiedBy>
  <cp:revision>409</cp:revision>
  <dcterms:created xsi:type="dcterms:W3CDTF">2003-10-03T02:51:36Z</dcterms:created>
  <dcterms:modified xsi:type="dcterms:W3CDTF">2014-10-07T23:27:06Z</dcterms:modified>
</cp:coreProperties>
</file>