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44" r:id="rId2"/>
    <p:sldId id="507" r:id="rId3"/>
    <p:sldId id="508" r:id="rId4"/>
    <p:sldId id="509" r:id="rId5"/>
    <p:sldId id="510" r:id="rId6"/>
    <p:sldId id="511" r:id="rId7"/>
    <p:sldId id="512" r:id="rId8"/>
    <p:sldId id="513" r:id="rId9"/>
    <p:sldId id="514" r:id="rId10"/>
    <p:sldId id="515" r:id="rId11"/>
    <p:sldId id="516" r:id="rId12"/>
    <p:sldId id="345" r:id="rId13"/>
  </p:sldIdLst>
  <p:sldSz cx="9144000" cy="6858000" type="screen4x3"/>
  <p:notesSz cx="7315200" cy="96012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200"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200"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200"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200"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DA0000"/>
    <a:srgbClr val="0033CC"/>
    <a:srgbClr val="0066CC"/>
    <a:srgbClr val="000099"/>
    <a:srgbClr val="FF0000"/>
    <a:srgbClr val="FF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82" autoAdjust="0"/>
    <p:restoredTop sz="94672" autoAdjust="0"/>
  </p:normalViewPr>
  <p:slideViewPr>
    <p:cSldViewPr snapToGrid="0">
      <p:cViewPr varScale="1">
        <p:scale>
          <a:sx n="70" d="100"/>
          <a:sy n="70" d="100"/>
        </p:scale>
        <p:origin x="-150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2772" y="-114"/>
      </p:cViewPr>
      <p:guideLst>
        <p:guide orient="horz" pos="3024"/>
        <p:guide pos="2304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19" tIns="48060" rIns="96119" bIns="48060" numCol="1" anchor="t" anchorCtr="0" compatLnSpc="1">
            <a:prstTxWarp prst="textNoShape">
              <a:avLst/>
            </a:prstTxWarp>
          </a:bodyPr>
          <a:lstStyle>
            <a:lvl1pPr defTabSz="962025">
              <a:defRPr sz="1300" i="0">
                <a:cs typeface="+mn-cs"/>
              </a:defRPr>
            </a:lvl1pPr>
          </a:lstStyle>
          <a:p>
            <a:pPr>
              <a:defRPr/>
            </a:pPr>
            <a:endParaRPr lang="es-BO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19" tIns="48060" rIns="96119" bIns="48060" numCol="1" anchor="t" anchorCtr="0" compatLnSpc="1">
            <a:prstTxWarp prst="textNoShape">
              <a:avLst/>
            </a:prstTxWarp>
          </a:bodyPr>
          <a:lstStyle>
            <a:lvl1pPr algn="r" defTabSz="962025">
              <a:defRPr sz="1300" i="0">
                <a:cs typeface="+mn-cs"/>
              </a:defRPr>
            </a:lvl1pPr>
          </a:lstStyle>
          <a:p>
            <a:pPr>
              <a:defRPr/>
            </a:pPr>
            <a:endParaRPr lang="es-BO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19" tIns="48060" rIns="96119" bIns="48060" numCol="1" anchor="b" anchorCtr="0" compatLnSpc="1">
            <a:prstTxWarp prst="textNoShape">
              <a:avLst/>
            </a:prstTxWarp>
          </a:bodyPr>
          <a:lstStyle>
            <a:lvl1pPr defTabSz="962025">
              <a:defRPr sz="1300" i="0">
                <a:cs typeface="+mn-cs"/>
              </a:defRPr>
            </a:lvl1pPr>
          </a:lstStyle>
          <a:p>
            <a:pPr>
              <a:defRPr/>
            </a:pPr>
            <a:endParaRPr lang="es-BO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19" tIns="48060" rIns="96119" bIns="48060" numCol="1" anchor="b" anchorCtr="0" compatLnSpc="1">
            <a:prstTxWarp prst="textNoShape">
              <a:avLst/>
            </a:prstTxWarp>
          </a:bodyPr>
          <a:lstStyle>
            <a:lvl1pPr algn="r" defTabSz="962025">
              <a:defRPr sz="1300" i="0">
                <a:cs typeface="+mn-cs"/>
              </a:defRPr>
            </a:lvl1pPr>
          </a:lstStyle>
          <a:p>
            <a:pPr>
              <a:defRPr/>
            </a:pPr>
            <a:fld id="{4D537E4C-52AD-402E-BAED-0CC51F2AA738}" type="slidenum">
              <a:rPr lang="es-BO"/>
              <a:pPr>
                <a:defRPr/>
              </a:pPr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7444622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19" tIns="48060" rIns="96119" bIns="48060" numCol="1" anchor="t" anchorCtr="0" compatLnSpc="1">
            <a:prstTxWarp prst="textNoShape">
              <a:avLst/>
            </a:prstTxWarp>
          </a:bodyPr>
          <a:lstStyle>
            <a:lvl1pPr defTabSz="962025">
              <a:defRPr sz="1300" i="0">
                <a:cs typeface="+mn-cs"/>
              </a:defRPr>
            </a:lvl1pPr>
          </a:lstStyle>
          <a:p>
            <a:pPr>
              <a:defRPr/>
            </a:pPr>
            <a:endParaRPr lang="es-BO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19" tIns="48060" rIns="96119" bIns="48060" numCol="1" anchor="t" anchorCtr="0" compatLnSpc="1">
            <a:prstTxWarp prst="textNoShape">
              <a:avLst/>
            </a:prstTxWarp>
          </a:bodyPr>
          <a:lstStyle>
            <a:lvl1pPr algn="r" defTabSz="962025">
              <a:defRPr sz="1300" i="0">
                <a:cs typeface="+mn-cs"/>
              </a:defRPr>
            </a:lvl1pPr>
          </a:lstStyle>
          <a:p>
            <a:pPr>
              <a:defRPr/>
            </a:pPr>
            <a:endParaRPr lang="es-BO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19" tIns="48060" rIns="96119" bIns="480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BO" noProof="0" smtClean="0"/>
              <a:t>Haga clic para modificar el estilo de texto del patrón</a:t>
            </a:r>
          </a:p>
          <a:p>
            <a:pPr lvl="1"/>
            <a:r>
              <a:rPr lang="es-BO" noProof="0" smtClean="0"/>
              <a:t>Segundo nivel</a:t>
            </a:r>
          </a:p>
          <a:p>
            <a:pPr lvl="2"/>
            <a:r>
              <a:rPr lang="es-BO" noProof="0" smtClean="0"/>
              <a:t>Tercer nivel</a:t>
            </a:r>
          </a:p>
          <a:p>
            <a:pPr lvl="3"/>
            <a:r>
              <a:rPr lang="es-BO" noProof="0" smtClean="0"/>
              <a:t>Cuarto nivel</a:t>
            </a:r>
          </a:p>
          <a:p>
            <a:pPr lvl="4"/>
            <a:r>
              <a:rPr lang="es-BO" noProof="0" smtClean="0"/>
              <a:t>Quinto nivel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19" tIns="48060" rIns="96119" bIns="48060" numCol="1" anchor="b" anchorCtr="0" compatLnSpc="1">
            <a:prstTxWarp prst="textNoShape">
              <a:avLst/>
            </a:prstTxWarp>
          </a:bodyPr>
          <a:lstStyle>
            <a:lvl1pPr defTabSz="962025">
              <a:defRPr sz="1300" i="0">
                <a:cs typeface="+mn-cs"/>
              </a:defRPr>
            </a:lvl1pPr>
          </a:lstStyle>
          <a:p>
            <a:pPr>
              <a:defRPr/>
            </a:pPr>
            <a:endParaRPr lang="es-BO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19" tIns="48060" rIns="96119" bIns="48060" numCol="1" anchor="b" anchorCtr="0" compatLnSpc="1">
            <a:prstTxWarp prst="textNoShape">
              <a:avLst/>
            </a:prstTxWarp>
          </a:bodyPr>
          <a:lstStyle>
            <a:lvl1pPr algn="r" defTabSz="962025">
              <a:defRPr sz="1300" i="0">
                <a:cs typeface="+mn-cs"/>
              </a:defRPr>
            </a:lvl1pPr>
          </a:lstStyle>
          <a:p>
            <a:pPr>
              <a:defRPr/>
            </a:pPr>
            <a:fld id="{B1A001F8-94E5-453B-8188-7E4EA0A853AC}" type="slidenum">
              <a:rPr lang="es-BO"/>
              <a:pPr>
                <a:defRPr/>
              </a:pPr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4980388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BO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43061EE8-355E-45F0-9D61-EA5681F9031E}" type="slidenum">
              <a:rPr lang="es-ES" smtClean="0"/>
              <a:pPr eaLnBrk="1" hangingPunct="1">
                <a:defRPr/>
              </a:pPr>
              <a:t>2</a:t>
            </a:fld>
            <a:endParaRPr lang="es-E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BO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77920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8561224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AR"/>
              <a:t>Nombre del Módulo dirección@deldocente.com</a:t>
            </a: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B412E-367C-44A8-843D-E085C14C15B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8509522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AR"/>
              <a:t>Nombre del Módulo dirección@deldocente.com</a:t>
            </a:r>
            <a:endParaRPr lang="es-E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755D3-7624-4B58-A9B4-AE28B808A52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8369359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3857614"/>
            <a:ext cx="7056437" cy="1223962"/>
          </a:xfrm>
        </p:spPr>
        <p:txBody>
          <a:bodyPr tIns="45720" bIns="45720" anchor="ctr"/>
          <a:lstStyle>
            <a:lvl1pPr algn="ctr">
              <a:defRPr sz="4800"/>
            </a:lvl1pPr>
          </a:lstStyle>
          <a:p>
            <a:endParaRPr lang="es-A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86850" y="5607263"/>
            <a:ext cx="5761038" cy="720725"/>
          </a:xfrm>
        </p:spPr>
        <p:txBody>
          <a:bodyPr/>
          <a:lstStyle>
            <a:lvl1pPr algn="ctr">
              <a:spcAft>
                <a:spcPct val="0"/>
              </a:spcAft>
              <a:defRPr sz="1400">
                <a:latin typeface="+mn-lt"/>
              </a:defRPr>
            </a:lvl1pPr>
          </a:lstStyle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50495647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alphaModFix amt="4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9650" y="1073150"/>
            <a:ext cx="7453313" cy="526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4813" y="242888"/>
            <a:ext cx="67992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36000" rIns="91440" bIns="36000" numCol="1" anchor="b" anchorCtr="0" compatLnSpc="1">
            <a:prstTxWarp prst="textNoShape">
              <a:avLst/>
            </a:prstTxWarp>
          </a:bodyPr>
          <a:lstStyle/>
          <a:p>
            <a:pPr lvl="0"/>
            <a:endParaRPr lang="es-CO" smtClean="0"/>
          </a:p>
        </p:txBody>
      </p:sp>
      <p:grpSp>
        <p:nvGrpSpPr>
          <p:cNvPr id="1028" name="10 Grupo"/>
          <p:cNvGrpSpPr>
            <a:grpSpLocks/>
          </p:cNvGrpSpPr>
          <p:nvPr userDrawn="1"/>
        </p:nvGrpSpPr>
        <p:grpSpPr bwMode="auto">
          <a:xfrm>
            <a:off x="965200" y="882650"/>
            <a:ext cx="7497763" cy="61913"/>
            <a:chOff x="752212" y="882501"/>
            <a:chExt cx="7498644" cy="62751"/>
          </a:xfrm>
        </p:grpSpPr>
        <p:sp>
          <p:nvSpPr>
            <p:cNvPr id="1033" name="Line 19"/>
            <p:cNvSpPr>
              <a:spLocks noChangeShapeType="1"/>
            </p:cNvSpPr>
            <p:nvPr userDrawn="1"/>
          </p:nvSpPr>
          <p:spPr bwMode="auto">
            <a:xfrm>
              <a:off x="755387" y="882501"/>
              <a:ext cx="7495469" cy="0"/>
            </a:xfrm>
            <a:prstGeom prst="line">
              <a:avLst/>
            </a:prstGeom>
            <a:noFill/>
            <a:ln w="12700">
              <a:solidFill>
                <a:srgbClr val="DA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BO"/>
            </a:p>
          </p:txBody>
        </p:sp>
        <p:sp>
          <p:nvSpPr>
            <p:cNvPr id="1034" name="Line 19"/>
            <p:cNvSpPr>
              <a:spLocks noChangeShapeType="1"/>
            </p:cNvSpPr>
            <p:nvPr userDrawn="1"/>
          </p:nvSpPr>
          <p:spPr bwMode="auto">
            <a:xfrm flipV="1">
              <a:off x="752212" y="942034"/>
              <a:ext cx="4680500" cy="3218"/>
            </a:xfrm>
            <a:prstGeom prst="line">
              <a:avLst/>
            </a:prstGeom>
            <a:noFill/>
            <a:ln w="114300">
              <a:solidFill>
                <a:srgbClr val="DA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BO"/>
            </a:p>
          </p:txBody>
        </p:sp>
      </p:grpSp>
      <p:sp>
        <p:nvSpPr>
          <p:cNvPr id="1029" name="Line 19"/>
          <p:cNvSpPr>
            <a:spLocks noChangeShapeType="1"/>
          </p:cNvSpPr>
          <p:nvPr userDrawn="1"/>
        </p:nvSpPr>
        <p:spPr bwMode="auto">
          <a:xfrm>
            <a:off x="976313" y="6426200"/>
            <a:ext cx="7469187" cy="0"/>
          </a:xfrm>
          <a:prstGeom prst="line">
            <a:avLst/>
          </a:prstGeom>
          <a:noFill/>
          <a:ln w="158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BO"/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05613" y="6473825"/>
            <a:ext cx="17494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00" i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s-AR"/>
              <a:t>Nombre del Módulo dirección@deldocente.com</a:t>
            </a:r>
            <a:endParaRPr lang="es-ES"/>
          </a:p>
        </p:txBody>
      </p:sp>
      <p:sp>
        <p:nvSpPr>
          <p:cNvPr id="1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5500" y="6473825"/>
            <a:ext cx="36988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i="0">
                <a:latin typeface="+mn-lt"/>
                <a:cs typeface="+mn-cs"/>
              </a:defRPr>
            </a:lvl1pPr>
          </a:lstStyle>
          <a:p>
            <a:pPr>
              <a:defRPr/>
            </a:pPr>
            <a:fld id="{AEE41AB3-9DC9-403F-903A-3A01E9FE3C6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1032" name="Picture 1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222250"/>
            <a:ext cx="13398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</p:sldLayoutIdLst>
  <p:transition spd="slow"/>
  <p:timing>
    <p:tnLst>
      <p:par>
        <p:cTn id="1" dur="indefinite" restart="never" nodeType="tmRoot"/>
      </p:par>
    </p:tnLst>
  </p:timing>
  <p:hf hdr="0" dt="0"/>
  <p:txStyles>
    <p:titleStyle>
      <a:lvl1pPr algn="just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just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2pPr>
      <a:lvl3pPr algn="just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3pPr>
      <a:lvl4pPr algn="just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4pPr>
      <a:lvl5pPr algn="just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5pPr>
      <a:lvl6pPr marL="457200" algn="just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rebuchet MS" pitchFamily="34" charset="0"/>
        </a:defRPr>
      </a:lvl6pPr>
      <a:lvl7pPr marL="914400" algn="just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rebuchet MS" pitchFamily="34" charset="0"/>
        </a:defRPr>
      </a:lvl7pPr>
      <a:lvl8pPr marL="1371600" algn="just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rebuchet MS" pitchFamily="34" charset="0"/>
        </a:defRPr>
      </a:lvl8pPr>
      <a:lvl9pPr marL="1828800" algn="just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just" rtl="0" eaLnBrk="0" fontAlgn="base" hangingPunct="0">
        <a:spcBef>
          <a:spcPct val="0"/>
        </a:spcBef>
        <a:spcAft>
          <a:spcPct val="3000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65138" indent="-285750" algn="just" rtl="0" eaLnBrk="0" fontAlgn="base" hangingPunct="0">
        <a:spcBef>
          <a:spcPct val="0"/>
        </a:spcBef>
        <a:spcAft>
          <a:spcPct val="30000"/>
        </a:spcAft>
        <a:buChar char="–"/>
        <a:defRPr sz="2000">
          <a:solidFill>
            <a:schemeClr val="tx1"/>
          </a:solidFill>
          <a:latin typeface="+mn-lt"/>
        </a:defRPr>
      </a:lvl2pPr>
      <a:lvl3pPr marL="873125" indent="-228600" algn="just" rtl="0" eaLnBrk="0" fontAlgn="base" hangingPunct="0">
        <a:spcBef>
          <a:spcPct val="0"/>
        </a:spcBef>
        <a:spcAft>
          <a:spcPct val="30000"/>
        </a:spcAft>
        <a:buChar char="•"/>
        <a:defRPr>
          <a:solidFill>
            <a:schemeClr val="tx1"/>
          </a:solidFill>
          <a:latin typeface="+mn-lt"/>
        </a:defRPr>
      </a:lvl3pPr>
      <a:lvl4pPr marL="1281113" indent="-228600" algn="just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1689100" indent="-228600" algn="just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146300" indent="-228600" algn="just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603500" indent="-228600" algn="just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060700" indent="-228600" algn="just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517900" indent="-228600" algn="just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162050" y="5248275"/>
            <a:ext cx="4256111" cy="1166813"/>
          </a:xfrm>
        </p:spPr>
        <p:txBody>
          <a:bodyPr/>
          <a:lstStyle/>
          <a:p>
            <a:pPr>
              <a:defRPr/>
            </a:pPr>
            <a:r>
              <a:rPr lang="es-ES" sz="1800" b="1" cap="small" dirty="0" smtClean="0">
                <a:solidFill>
                  <a:srgbClr val="002060"/>
                </a:solidFill>
              </a:rPr>
              <a:t>Maestría en Finanzas</a:t>
            </a:r>
          </a:p>
          <a:p>
            <a:pPr>
              <a:defRPr/>
            </a:pPr>
            <a:r>
              <a:rPr lang="es-ES" dirty="0" smtClean="0">
                <a:solidFill>
                  <a:srgbClr val="002060"/>
                </a:solidFill>
              </a:rPr>
              <a:t>JORGE ALBERTO AKAMINE TOLEDO</a:t>
            </a:r>
          </a:p>
          <a:p>
            <a:pPr>
              <a:defRPr/>
            </a:pPr>
            <a:r>
              <a:rPr lang="es-ES" dirty="0" smtClean="0">
                <a:solidFill>
                  <a:srgbClr val="002060"/>
                </a:solidFill>
              </a:rPr>
              <a:t>Octubre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smtClean="0">
                <a:solidFill>
                  <a:srgbClr val="002060"/>
                </a:solidFill>
              </a:rPr>
              <a:t>de 2014</a:t>
            </a:r>
          </a:p>
          <a:p>
            <a:pPr>
              <a:defRPr/>
            </a:pPr>
            <a:r>
              <a:rPr lang="es-ES" dirty="0">
                <a:solidFill>
                  <a:srgbClr val="002060"/>
                </a:solidFill>
              </a:rPr>
              <a:t>Santa Cruz de la Sierra - Bolivia</a:t>
            </a:r>
          </a:p>
        </p:txBody>
      </p:sp>
      <p:sp>
        <p:nvSpPr>
          <p:cNvPr id="4099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174750" y="3462338"/>
            <a:ext cx="6997700" cy="1571625"/>
          </a:xfrm>
        </p:spPr>
        <p:txBody>
          <a:bodyPr/>
          <a:lstStyle/>
          <a:p>
            <a:pPr>
              <a:defRPr/>
            </a:pPr>
            <a:r>
              <a:rPr lang="es-ES" sz="3200" i="1" dirty="0" smtClean="0"/>
              <a:t>IMPUESTO A LAS TRANSACCIONES EN BOLIVIA </a:t>
            </a:r>
            <a:endParaRPr lang="es-ES" sz="3200" i="1" dirty="0" smtClean="0"/>
          </a:p>
        </p:txBody>
      </p:sp>
      <p:pic>
        <p:nvPicPr>
          <p:cNvPr id="6148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3850" y="1654175"/>
            <a:ext cx="3633788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4751256" y="5236901"/>
            <a:ext cx="4256111" cy="116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ctr" rtl="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5138" indent="-285750" algn="just" rtl="0" eaLnBrk="0" fontAlgn="base" hangingPunct="0">
              <a:spcBef>
                <a:spcPct val="0"/>
              </a:spcBef>
              <a:spcAft>
                <a:spcPct val="3000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873125" indent="-228600" algn="just" rtl="0" eaLnBrk="0" fontAlgn="base" hangingPunct="0">
              <a:spcBef>
                <a:spcPct val="0"/>
              </a:spcBef>
              <a:spcAft>
                <a:spcPct val="3000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281113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16891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1463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6035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0607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5179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ES" sz="1600" b="1" dirty="0" smtClean="0">
                <a:solidFill>
                  <a:schemeClr val="accent6"/>
                </a:solidFill>
              </a:rPr>
              <a:t>INTEGRANTES:</a:t>
            </a:r>
          </a:p>
          <a:p>
            <a:pPr>
              <a:defRPr/>
            </a:pPr>
            <a:r>
              <a:rPr lang="es-ES" dirty="0" smtClean="0"/>
              <a:t>ARROYO VACA KAREN</a:t>
            </a:r>
          </a:p>
          <a:p>
            <a:pPr>
              <a:defRPr/>
            </a:pPr>
            <a:r>
              <a:rPr lang="es-ES" dirty="0" smtClean="0"/>
              <a:t>BURGOS CLAURE ALEXANDRA</a:t>
            </a:r>
          </a:p>
          <a:p>
            <a:pPr>
              <a:defRPr/>
            </a:pPr>
            <a:r>
              <a:rPr lang="es-ES" dirty="0" smtClean="0"/>
              <a:t>CAMACHO SERRANO DANIELA</a:t>
            </a:r>
          </a:p>
          <a:p>
            <a:pPr>
              <a:defRPr/>
            </a:pPr>
            <a:r>
              <a:rPr lang="es-ES" dirty="0" smtClean="0"/>
              <a:t>ORTIZ SEOANE AYRTON</a:t>
            </a:r>
            <a:endParaRPr lang="es-E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¿Qué exenciones existen al ITF?</a:t>
            </a:r>
            <a:endParaRPr lang="es-MX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9650" y="1160060"/>
            <a:ext cx="7943281" cy="5227092"/>
          </a:xfrm>
          <a:noFill/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MX" sz="1800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es-MX" sz="1800" dirty="0">
                <a:latin typeface="Arial" pitchFamily="34" charset="0"/>
                <a:cs typeface="Arial" pitchFamily="34" charset="0"/>
              </a:rPr>
              <a:t>operaciones de reporto, créditos y débitos en cuentas de los Agentes de Bolsa para estas operaciones (incluyendo las cuentas de contraparte de inversionistas para su depósito y débito).</a:t>
            </a:r>
          </a:p>
          <a:p>
            <a:pPr>
              <a:buFont typeface="Wingdings" pitchFamily="2" charset="2"/>
              <a:buChar char="Ø"/>
            </a:pPr>
            <a:r>
              <a:rPr lang="es-MX" sz="1800" dirty="0">
                <a:latin typeface="Arial" pitchFamily="34" charset="0"/>
                <a:cs typeface="Arial" pitchFamily="34" charset="0"/>
              </a:rPr>
              <a:t>Operaciones de compra venta y pago de derechos económicos de valores en las cuentas de inversión de los agentes de bolsa.</a:t>
            </a:r>
          </a:p>
          <a:p>
            <a:pPr>
              <a:buFont typeface="Wingdings" pitchFamily="2" charset="2"/>
              <a:buChar char="Ø"/>
            </a:pPr>
            <a:r>
              <a:rPr lang="es-MX" sz="1800" dirty="0">
                <a:latin typeface="Arial" pitchFamily="34" charset="0"/>
                <a:cs typeface="Arial" pitchFamily="34" charset="0"/>
              </a:rPr>
              <a:t>Créditos y débitos en cuentas bancarias para el uso de la Entidad </a:t>
            </a:r>
            <a:r>
              <a:rPr lang="es-MX" sz="1800" dirty="0" err="1">
                <a:latin typeface="Arial" pitchFamily="34" charset="0"/>
                <a:cs typeface="Arial" pitchFamily="34" charset="0"/>
              </a:rPr>
              <a:t>Desmaterializadora</a:t>
            </a:r>
            <a:r>
              <a:rPr lang="es-MX" sz="1800" dirty="0">
                <a:latin typeface="Arial" pitchFamily="34" charset="0"/>
                <a:cs typeface="Arial" pitchFamily="34" charset="0"/>
              </a:rPr>
              <a:t> de Valores (EDV).</a:t>
            </a:r>
          </a:p>
          <a:p>
            <a:pPr>
              <a:buFont typeface="Wingdings" pitchFamily="2" charset="2"/>
              <a:buChar char="Ø"/>
            </a:pPr>
            <a:r>
              <a:rPr lang="es-MX" sz="18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MX" sz="1800" dirty="0" err="1" smtClean="0">
                <a:latin typeface="Arial" pitchFamily="34" charset="0"/>
                <a:cs typeface="Arial" pitchFamily="34" charset="0"/>
              </a:rPr>
              <a:t>redencion</a:t>
            </a:r>
            <a:r>
              <a:rPr lang="es-MX" sz="1800" dirty="0" smtClean="0">
                <a:latin typeface="Arial" pitchFamily="34" charset="0"/>
                <a:cs typeface="Arial" pitchFamily="34" charset="0"/>
              </a:rPr>
              <a:t> y pago de </a:t>
            </a:r>
            <a:r>
              <a:rPr lang="es-MX" sz="1800" dirty="0" err="1" smtClean="0">
                <a:latin typeface="Arial" pitchFamily="34" charset="0"/>
                <a:cs typeface="Arial" pitchFamily="34" charset="0"/>
              </a:rPr>
              <a:t>DPFs</a:t>
            </a:r>
            <a:r>
              <a:rPr lang="es-MX" sz="1800" dirty="0" smtClean="0">
                <a:latin typeface="Arial" pitchFamily="34" charset="0"/>
                <a:cs typeface="Arial" pitchFamily="34" charset="0"/>
              </a:rPr>
              <a:t> y/o sus intereses colocados a un plazo mayor de 360 </a:t>
            </a:r>
            <a:r>
              <a:rPr lang="es-MX" sz="1800" dirty="0" err="1" smtClean="0">
                <a:latin typeface="Arial" pitchFamily="34" charset="0"/>
                <a:cs typeface="Arial" pitchFamily="34" charset="0"/>
              </a:rPr>
              <a:t>dias</a:t>
            </a:r>
            <a:r>
              <a:rPr lang="es-MX" sz="1800" dirty="0" smtClean="0">
                <a:latin typeface="Arial" pitchFamily="34" charset="0"/>
                <a:cs typeface="Arial" pitchFamily="34" charset="0"/>
              </a:rPr>
              <a:t> siempre y cuando no se rediman antes de su vencimiento.</a:t>
            </a:r>
          </a:p>
          <a:p>
            <a:pPr>
              <a:buFont typeface="Wingdings" pitchFamily="2" charset="2"/>
              <a:buChar char="Ø"/>
            </a:pPr>
            <a:r>
              <a:rPr lang="es-MX" sz="1800" dirty="0" smtClean="0">
                <a:latin typeface="Arial" pitchFamily="34" charset="0"/>
                <a:cs typeface="Arial" pitchFamily="34" charset="0"/>
              </a:rPr>
              <a:t>Abonos </a:t>
            </a:r>
            <a:r>
              <a:rPr lang="es-MX" sz="1800" dirty="0">
                <a:latin typeface="Arial" pitchFamily="34" charset="0"/>
                <a:cs typeface="Arial" pitchFamily="34" charset="0"/>
              </a:rPr>
              <a:t>en Cuentas Corrientes o de Ahorro cuyo origen son </a:t>
            </a:r>
            <a:r>
              <a:rPr lang="es-MX" sz="1800" dirty="0" smtClean="0">
                <a:latin typeface="Arial" pitchFamily="34" charset="0"/>
                <a:cs typeface="Arial" pitchFamily="34" charset="0"/>
              </a:rPr>
              <a:t>remesas </a:t>
            </a:r>
            <a:r>
              <a:rPr lang="es-MX" sz="1800" dirty="0">
                <a:latin typeface="Arial" pitchFamily="34" charset="0"/>
                <a:cs typeface="Arial" pitchFamily="34" charset="0"/>
              </a:rPr>
              <a:t>provenientes del exterior.</a:t>
            </a:r>
          </a:p>
          <a:p>
            <a:pPr marL="0" indent="0"/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AR" smtClean="0"/>
              <a:t>Nombre del Módulo dirección@deldocente.com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7B412E-367C-44A8-843D-E085C14C15BE}" type="slidenum">
              <a:rPr lang="es-ES" smtClean="0"/>
              <a:pPr>
                <a:defRPr/>
              </a:pPr>
              <a:t>10</a:t>
            </a:fld>
            <a:endParaRPr lang="es-ES"/>
          </a:p>
        </p:txBody>
      </p:sp>
      <p:pic>
        <p:nvPicPr>
          <p:cNvPr id="5122" name="Picture 2" descr="https://encrypted-tbn3.gstatic.com/images?q=tbn:ANd9GcRI5JMYbjIyJw3Gtjx-sHSeTVtNRUgDYwKK0WA6cXKkIoT3n3v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779" y="4858603"/>
            <a:ext cx="3793272" cy="1528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73080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88460" y="365717"/>
            <a:ext cx="6799262" cy="522287"/>
          </a:xfrm>
        </p:spPr>
        <p:txBody>
          <a:bodyPr/>
          <a:lstStyle/>
          <a:p>
            <a:pPr algn="ctr"/>
            <a:r>
              <a:rPr lang="es-MX" sz="2000" dirty="0" smtClean="0"/>
              <a:t>RECAUDACION POR TIPO IMPUESTO</a:t>
            </a:r>
            <a:br>
              <a:rPr lang="es-MX" sz="2000" dirty="0" smtClean="0"/>
            </a:br>
            <a:r>
              <a:rPr lang="es-MX" sz="2000" dirty="0" smtClean="0"/>
              <a:t>(EN MILLONES DE Bs)</a:t>
            </a:r>
            <a:endParaRPr lang="es-MX" sz="20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AR" smtClean="0"/>
              <a:t>Nombre del Módulo dirección@deldocente.com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7B412E-367C-44A8-843D-E085C14C15BE}" type="slidenum">
              <a:rPr lang="es-ES" smtClean="0"/>
              <a:pPr>
                <a:defRPr/>
              </a:pPr>
              <a:t>11</a:t>
            </a:fld>
            <a:endParaRPr lang="es-E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9" t="22048" r="37738" b="26953"/>
          <a:stretch/>
        </p:blipFill>
        <p:spPr bwMode="auto">
          <a:xfrm>
            <a:off x="559558" y="1085851"/>
            <a:ext cx="8079475" cy="5246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30486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Gonzalo Arce\Documents\0 Coordinación UPG 2011\Promoción UPG\Logotipos\Logotipo UAGRM Business School Vertical Fi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788" y="3821113"/>
            <a:ext cx="28956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47838" y="130175"/>
            <a:ext cx="7004050" cy="720725"/>
          </a:xfrm>
          <a:noFill/>
        </p:spPr>
        <p:txBody>
          <a:bodyPr anchor="t"/>
          <a:lstStyle/>
          <a:p>
            <a:pPr algn="l" eaLnBrk="1" hangingPunct="1"/>
            <a:r>
              <a:rPr lang="es-ES_tradnl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¿Qué es el ITF?</a:t>
            </a:r>
            <a:endParaRPr lang="es-ES" sz="3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957263" y="1064525"/>
            <a:ext cx="7646987" cy="3821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MX" sz="2000" i="0" dirty="0"/>
              <a:t>El ITF Impuesto a las Transacciones Financieras se aplica desde la promulgación de la Ley N° 3446, del 2006, Luego según la nueva ley al respecto, Nro. 234 del 13/04/12, se amplía por otros treinta y seis (36) meses computables a partir del 24 de julio de 2012.</a:t>
            </a:r>
          </a:p>
          <a:p>
            <a:r>
              <a:rPr lang="es-MX" sz="2000" i="0" dirty="0" smtClean="0"/>
              <a:t>En </a:t>
            </a:r>
            <a:r>
              <a:rPr lang="es-MX" sz="2000" i="0" dirty="0"/>
              <a:t>la actualidad el porcentaje es 1.5 por </a:t>
            </a:r>
            <a:r>
              <a:rPr lang="es-MX" sz="2000" i="0" dirty="0" smtClean="0"/>
              <a:t>mil, con </a:t>
            </a:r>
            <a:r>
              <a:rPr lang="es-MX" sz="2000" i="0" dirty="0"/>
              <a:t>las siguientes características</a:t>
            </a:r>
            <a:r>
              <a:rPr lang="es-MX" sz="2000" i="0" dirty="0" smtClean="0"/>
              <a:t>:</a:t>
            </a:r>
          </a:p>
          <a:p>
            <a:pPr algn="just"/>
            <a:endParaRPr lang="es-MX" sz="2000" i="0" dirty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es-MX" sz="2000" i="0" dirty="0"/>
              <a:t>Es temporal.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s-MX" sz="2000" i="0" dirty="0"/>
              <a:t>El propósito es paliar el déficit fiscal.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s-MX" sz="2000" i="0" dirty="0"/>
              <a:t>Las recaudaciones serán destinadas, en su totalidad, al Tesoro General de la Nación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s-ES_tradnl" sz="1800" i="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0958" y="4675152"/>
            <a:ext cx="3120788" cy="161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¿Quienes pagan el ITF?</a:t>
            </a:r>
            <a:endParaRPr lang="es-MX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9650" y="1073150"/>
            <a:ext cx="7453313" cy="4686205"/>
          </a:xfrm>
        </p:spPr>
        <p:txBody>
          <a:bodyPr/>
          <a:lstStyle/>
          <a:p>
            <a:r>
              <a:rPr lang="es-MX" sz="2000" dirty="0" smtClean="0">
                <a:latin typeface="Arial" pitchFamily="34" charset="0"/>
                <a:cs typeface="Arial" pitchFamily="34" charset="0"/>
              </a:rPr>
              <a:t>Son sujetos pasivos del impuesto a las Transacciones Financieras aquellas personas:</a:t>
            </a:r>
          </a:p>
          <a:p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Naturales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o jurídicas, titulares de Cuentas Corrientes y Cuentas de Ahorro (sea en forma individual, mancomunada o solidaria).</a:t>
            </a:r>
          </a:p>
          <a:p>
            <a:pPr>
              <a:buFont typeface="Wingdings" pitchFamily="2" charset="2"/>
              <a:buChar char="Ø"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Que realizan u ordenan pagos o transferencias de fondos.</a:t>
            </a:r>
          </a:p>
          <a:p>
            <a:pPr>
              <a:buFont typeface="Wingdings" pitchFamily="2" charset="2"/>
              <a:buChar char="Ø"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Que adquieren cheques de gerencia, cheques de viajero u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otros instrumentos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financieros similares existentes o por crearse.</a:t>
            </a:r>
          </a:p>
          <a:p>
            <a:pPr>
              <a:buFont typeface="Wingdings" pitchFamily="2" charset="2"/>
              <a:buChar char="Ø"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Que sean beneficiarias de recaudaciones o cobranzas.</a:t>
            </a:r>
          </a:p>
          <a:p>
            <a:pPr>
              <a:buFont typeface="Wingdings" pitchFamily="2" charset="2"/>
              <a:buChar char="Ø"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Que instruyan transferencias o envíos de dinero.</a:t>
            </a:r>
          </a:p>
          <a:p>
            <a:pPr>
              <a:buFont typeface="Wingdings" pitchFamily="2" charset="2"/>
              <a:buChar char="Ø"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Aquellos que operan sistemas de pago.</a:t>
            </a:r>
          </a:p>
          <a:p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AR" smtClean="0"/>
              <a:t>Nombre del Módulo dirección@deldocente.com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7B412E-367C-44A8-843D-E085C14C15BE}" type="slidenum">
              <a:rPr lang="es-ES" smtClean="0"/>
              <a:pPr>
                <a:defRPr/>
              </a:pPr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63093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¿</a:t>
            </a:r>
            <a:r>
              <a:rPr lang="es-MX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Quienes son los agentes de retención?</a:t>
            </a:r>
            <a:endParaRPr lang="es-MX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9650" y="1073150"/>
            <a:ext cx="7453313" cy="257080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Las Entidades regidas por la Ley de Bancos y Entidades Financieras.</a:t>
            </a:r>
          </a:p>
          <a:p>
            <a:pPr>
              <a:buFont typeface="Wingdings" pitchFamily="2" charset="2"/>
              <a:buChar char="Ø"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Entidades legalmente establecidas en el país que presten servicios de transferencia de fondos.</a:t>
            </a:r>
          </a:p>
          <a:p>
            <a:pPr>
              <a:buFont typeface="Wingdings" pitchFamily="2" charset="2"/>
              <a:buChar char="Ø"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Personas naturales o jurídicas operadoras de sistemas de pagos.</a:t>
            </a:r>
          </a:p>
          <a:p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AR" smtClean="0"/>
              <a:t>Nombre del Módulo dirección@deldocente.com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7B412E-367C-44A8-843D-E085C14C15BE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  <p:pic>
        <p:nvPicPr>
          <p:cNvPr id="2050" name="Picture 2" descr="http://t3.gstatic.com/images?q=tbn:ANd9GcSGFUKhd8OJKQmvDQaW0YEpPFUOEk3iED-vT_M7TBozoxSEmEYWKscbmV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667" y="3343701"/>
            <a:ext cx="3562064" cy="288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45988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FF0000"/>
                </a:solidFill>
              </a:rPr>
              <a:t>¿Cuándo se paga el ITF?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9650" y="1073150"/>
            <a:ext cx="7453313" cy="416759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MX" sz="1800" dirty="0" smtClean="0">
                <a:latin typeface="Arial" pitchFamily="34" charset="0"/>
                <a:cs typeface="Arial" pitchFamily="34" charset="0"/>
              </a:rPr>
              <a:t>Créditos </a:t>
            </a:r>
            <a:r>
              <a:rPr lang="es-MX" sz="1800" dirty="0">
                <a:latin typeface="Arial" pitchFamily="34" charset="0"/>
                <a:cs typeface="Arial" pitchFamily="34" charset="0"/>
              </a:rPr>
              <a:t>y débitos en cuentas corrientes y cajas de ahorro, abiertas en entidades regidas por la Ley de Bancos y Entidades Financieras.</a:t>
            </a:r>
          </a:p>
          <a:p>
            <a:pPr>
              <a:buFont typeface="Wingdings" pitchFamily="2" charset="2"/>
              <a:buChar char="Ø"/>
            </a:pPr>
            <a:r>
              <a:rPr lang="es-MX" sz="1800" dirty="0" smtClean="0">
                <a:latin typeface="Arial" pitchFamily="34" charset="0"/>
                <a:cs typeface="Arial" pitchFamily="34" charset="0"/>
              </a:rPr>
              <a:t>Pagos </a:t>
            </a:r>
            <a:r>
              <a:rPr lang="es-MX" sz="1800" dirty="0">
                <a:latin typeface="Arial" pitchFamily="34" charset="0"/>
                <a:cs typeface="Arial" pitchFamily="34" charset="0"/>
              </a:rPr>
              <a:t>o transferencias de fondos a una entidad regida por la Ley de Bancos y Entidades Financieras.</a:t>
            </a:r>
          </a:p>
          <a:p>
            <a:pPr>
              <a:buFont typeface="Wingdings" pitchFamily="2" charset="2"/>
              <a:buChar char="Ø"/>
            </a:pPr>
            <a:r>
              <a:rPr lang="es-MX" sz="1800" dirty="0" smtClean="0">
                <a:latin typeface="Arial" pitchFamily="34" charset="0"/>
                <a:cs typeface="Arial" pitchFamily="34" charset="0"/>
              </a:rPr>
              <a:t>Adquisición</a:t>
            </a:r>
            <a:r>
              <a:rPr lang="es-MX" sz="1800" dirty="0">
                <a:latin typeface="Arial" pitchFamily="34" charset="0"/>
                <a:cs typeface="Arial" pitchFamily="34" charset="0"/>
              </a:rPr>
              <a:t>, en las entidades regidas por la Ley de Bancos y Entidades Financieras, sin utilizar las cuentas indicadas en el literal a) precedente de cheques de gerencia, cheques de viajero u otros instrumentos financieros similares existentes o por crearse;</a:t>
            </a:r>
          </a:p>
          <a:p>
            <a:pPr>
              <a:buFont typeface="Wingdings" pitchFamily="2" charset="2"/>
              <a:buChar char="Ø"/>
            </a:pPr>
            <a:r>
              <a:rPr lang="es-MX" sz="1800" dirty="0" smtClean="0">
                <a:latin typeface="Arial" pitchFamily="34" charset="0"/>
                <a:cs typeface="Arial" pitchFamily="34" charset="0"/>
              </a:rPr>
              <a:t>Transferencias </a:t>
            </a:r>
            <a:r>
              <a:rPr lang="es-MX" sz="1800" dirty="0">
                <a:latin typeface="Arial" pitchFamily="34" charset="0"/>
                <a:cs typeface="Arial" pitchFamily="34" charset="0"/>
              </a:rPr>
              <a:t>o envíos de dinero, al exterior o interior del país, efectuadas a través de una entidad regida por la Ley de Bancos y Entidades Financieras.</a:t>
            </a:r>
          </a:p>
          <a:p>
            <a:pPr>
              <a:buFont typeface="Wingdings" pitchFamily="2" charset="2"/>
              <a:buChar char="Ø"/>
            </a:pPr>
            <a:r>
              <a:rPr lang="es-MX" sz="1800" dirty="0" smtClean="0">
                <a:latin typeface="Arial" pitchFamily="34" charset="0"/>
                <a:cs typeface="Arial" pitchFamily="34" charset="0"/>
              </a:rPr>
              <a:t>Entregas </a:t>
            </a:r>
            <a:r>
              <a:rPr lang="es-MX" sz="1800" dirty="0">
                <a:latin typeface="Arial" pitchFamily="34" charset="0"/>
                <a:cs typeface="Arial" pitchFamily="34" charset="0"/>
              </a:rPr>
              <a:t>o recepción de fondos propios o de terceros que conforman un sistema de pagos en el país o en el exterior</a:t>
            </a:r>
          </a:p>
          <a:p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AR" smtClean="0"/>
              <a:t>Nombre del Módulo dirección@deldocente.com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7B412E-367C-44A8-843D-E085C14C15BE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40509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¿Cuál es la alícuota del ITF?</a:t>
            </a:r>
            <a:endParaRPr lang="es-MX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Este impuesto grava las transacciones financieras con una tasa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del 0,15% (cero punto quince por ciento).</a:t>
            </a:r>
          </a:p>
          <a:p>
            <a:pPr>
              <a:buFont typeface="Wingdings" pitchFamily="2" charset="2"/>
              <a:buChar char="Ø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todos los casos el ITF se cobra sobre el monto bruto de la transacción.</a:t>
            </a:r>
          </a:p>
          <a:p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AR" smtClean="0"/>
              <a:t>Nombre del Módulo dirección@deldocente.com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7B412E-367C-44A8-843D-E085C14C15BE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  <p:pic>
        <p:nvPicPr>
          <p:cNvPr id="6" name="Picture 4" descr="https://encrypted-tbn2.gstatic.com/images?q=tbn:ANd9GcS0ESBpXBO5ibKPAmR_yKhzQjI5yYuyepAFuytTuNRqiV68gMmvy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794" y="2620370"/>
            <a:ext cx="3491910" cy="2502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encrypted-tbn3.gstatic.com/images?q=tbn:ANd9GcRI5JMYbjIyJw3Gtjx-sHSeTVtNRUgDYwKK0WA6cXKkIoT3n3v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194" y="3957851"/>
            <a:ext cx="3561260" cy="2417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84127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¿Cuáles son las operaciones gravadas?</a:t>
            </a:r>
            <a:endParaRPr lang="es-MX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9650" y="1073150"/>
            <a:ext cx="7888689" cy="5300354"/>
          </a:xfrm>
          <a:noFill/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Retiros y depósitos efectuados en Cuentas Corrientes y Cuentas de Ahorro.</a:t>
            </a:r>
          </a:p>
          <a:p>
            <a:pPr>
              <a:buFont typeface="Wingdings" pitchFamily="2" charset="2"/>
              <a:buChar char="Ø"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Pagos o transferencias de fondos.</a:t>
            </a:r>
          </a:p>
          <a:p>
            <a:pPr>
              <a:buFont typeface="Wingdings" pitchFamily="2" charset="2"/>
              <a:buChar char="Ø"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Adquisición de cheques de gerencia, cheques de viajero u otros instrumentos financieros similares.</a:t>
            </a:r>
          </a:p>
          <a:p>
            <a:pPr>
              <a:buFont typeface="Wingdings" pitchFamily="2" charset="2"/>
              <a:buChar char="Ø"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Entrega al mandante del dinero recaudado por instrucción suya.</a:t>
            </a:r>
          </a:p>
          <a:p>
            <a:pPr>
              <a:buFont typeface="Wingdings" pitchFamily="2" charset="2"/>
              <a:buChar char="Ø"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Transferencias o giros de dinero realizados al interior o exterior del país.</a:t>
            </a:r>
          </a:p>
          <a:p>
            <a:pPr>
              <a:buFont typeface="Wingdings" pitchFamily="2" charset="2"/>
              <a:buChar char="Ø"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Entregas de fondos en sistemas de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pagos.</a:t>
            </a:r>
          </a:p>
          <a:p>
            <a:pPr>
              <a:buFont typeface="Wingdings" pitchFamily="2" charset="2"/>
              <a:buChar char="Ø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Los Depósitos a Plazo fijo.</a:t>
            </a:r>
          </a:p>
          <a:p>
            <a:pPr>
              <a:buFont typeface="Wingdings" pitchFamily="2" charset="2"/>
              <a:buChar char="Ø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Participación en Fondos de Inversión.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AR" smtClean="0"/>
              <a:t>Nombre del Módulo dirección@deldocente.com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7B412E-367C-44A8-843D-E085C14C15BE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  <p:pic>
        <p:nvPicPr>
          <p:cNvPr id="4098" name="Picture 2" descr="https://encrypted-tbn0.gstatic.com/images?q=tbn:ANd9GcTS4lv0CVGyB2Uva1pCQxMZeFKPYx7Rj69ZftFASsJrgllxlSj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490" y="4364416"/>
            <a:ext cx="2705100" cy="200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17398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¿Qué exenciones existen al ITF?</a:t>
            </a:r>
            <a:endParaRPr lang="es-MX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MX" sz="1600" dirty="0">
                <a:latin typeface="Arial" pitchFamily="34" charset="0"/>
                <a:cs typeface="Arial" pitchFamily="34" charset="0"/>
              </a:rPr>
              <a:t>Acreditaciones o débitos en cuentas bancarias de instituciones públicas.</a:t>
            </a:r>
          </a:p>
          <a:p>
            <a:pPr>
              <a:buFont typeface="Wingdings" pitchFamily="2" charset="2"/>
              <a:buChar char="Ø"/>
            </a:pPr>
            <a:r>
              <a:rPr lang="es-MX" sz="1600" dirty="0">
                <a:latin typeface="Arial" pitchFamily="34" charset="0"/>
                <a:cs typeface="Arial" pitchFamily="34" charset="0"/>
              </a:rPr>
              <a:t>Acreditaciones o débitos en cuentas bancarias de misiones diplomáticas y sus 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funcionarios.</a:t>
            </a:r>
            <a:endParaRPr lang="es-MX" sz="1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MX" sz="1600" dirty="0">
                <a:latin typeface="Arial" pitchFamily="34" charset="0"/>
                <a:cs typeface="Arial" pitchFamily="34" charset="0"/>
              </a:rPr>
              <a:t>Acreditaciones o débitos en Cuentas de Ahorro de personas naturales en moneda nacional 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con mantenimiento de valor respecto a cualquier moneda extranjera</a:t>
            </a:r>
            <a:r>
              <a:rPr lang="es-MX" sz="1600" dirty="0">
                <a:latin typeface="Arial" pitchFamily="34" charset="0"/>
                <a:cs typeface="Arial" pitchFamily="34" charset="0"/>
              </a:rPr>
              <a:t>.</a:t>
            </a:r>
            <a:endParaRPr lang="es-MX" sz="1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MX" sz="1600" dirty="0">
                <a:latin typeface="Arial" pitchFamily="34" charset="0"/>
                <a:cs typeface="Arial" pitchFamily="34" charset="0"/>
              </a:rPr>
              <a:t>Acreditaciones o débitos en Cuentas de Ahorro de personas naturales en moneda extranjera con saldo igual o menor a $</a:t>
            </a:r>
            <a:r>
              <a:rPr lang="es-MX" sz="1600" dirty="0" err="1">
                <a:latin typeface="Arial" pitchFamily="34" charset="0"/>
                <a:cs typeface="Arial" pitchFamily="34" charset="0"/>
              </a:rPr>
              <a:t>us</a:t>
            </a:r>
            <a:r>
              <a:rPr lang="es-MX" sz="1600" dirty="0">
                <a:latin typeface="Arial" pitchFamily="34" charset="0"/>
                <a:cs typeface="Arial" pitchFamily="34" charset="0"/>
              </a:rPr>
              <a:t>. 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2,000 </a:t>
            </a:r>
            <a:r>
              <a:rPr lang="es-MX" sz="1600" dirty="0">
                <a:latin typeface="Arial" pitchFamily="34" charset="0"/>
                <a:cs typeface="Arial" pitchFamily="34" charset="0"/>
              </a:rPr>
              <a:t>al momento de la transacción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.</a:t>
            </a:r>
            <a:endParaRPr lang="es-MX" sz="1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MX" sz="1600" dirty="0">
                <a:latin typeface="Arial" pitchFamily="34" charset="0"/>
                <a:cs typeface="Arial" pitchFamily="34" charset="0"/>
              </a:rPr>
              <a:t>Los débitos de las Cuentas Corrientes o de Ahorro, destinados a su depósito en cuentas fiscales recaudadoras de impuestos, de aportes y primas y de seguridad social de corto y largo plazo y de vivienda.</a:t>
            </a:r>
          </a:p>
          <a:p>
            <a:pPr>
              <a:buFont typeface="Wingdings" pitchFamily="2" charset="2"/>
              <a:buChar char="Ø"/>
            </a:pPr>
            <a:r>
              <a:rPr lang="es-MX" sz="1600" dirty="0">
                <a:latin typeface="Arial" pitchFamily="34" charset="0"/>
                <a:cs typeface="Arial" pitchFamily="34" charset="0"/>
              </a:rPr>
              <a:t>La acreditación y débito en cuentas recaudadoras de aportes y primas a la seguridad social y cuentas utilizadas por </a:t>
            </a:r>
            <a:r>
              <a:rPr lang="es-MX" sz="1600" dirty="0" err="1">
                <a:latin typeface="Arial" pitchFamily="34" charset="0"/>
                <a:cs typeface="Arial" pitchFamily="34" charset="0"/>
              </a:rPr>
              <a:t>AFP’s</a:t>
            </a:r>
            <a:r>
              <a:rPr lang="es-MX" sz="1600" dirty="0">
                <a:latin typeface="Arial" pitchFamily="34" charset="0"/>
                <a:cs typeface="Arial" pitchFamily="34" charset="0"/>
              </a:rPr>
              <a:t> y entidades aseguradoras provisionales, para el pago de prestaciones de jubilación, invalidez, sobrevivencia, gastos funerarios y beneficios del FCC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.</a:t>
            </a:r>
            <a:endParaRPr lang="es-MX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AR" smtClean="0"/>
              <a:t>Nombre del Módulo dirección@deldocente.com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7B412E-367C-44A8-843D-E085C14C15BE}" type="slidenum">
              <a:rPr lang="es-ES" smtClean="0"/>
              <a:pPr>
                <a:defRPr/>
              </a:pPr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07254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¿Qué exenciones existen al ITF?</a:t>
            </a:r>
            <a:endParaRPr lang="es-MX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MX" sz="18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MX" sz="1800" dirty="0">
                <a:latin typeface="Arial" pitchFamily="34" charset="0"/>
                <a:cs typeface="Arial" pitchFamily="34" charset="0"/>
              </a:rPr>
              <a:t>acreditación y débito en cuentas recaudadoras de aportes y primas a la seguridad social y cuentas utilizadas por </a:t>
            </a:r>
            <a:r>
              <a:rPr lang="es-MX" sz="1800" dirty="0" err="1">
                <a:latin typeface="Arial" pitchFamily="34" charset="0"/>
                <a:cs typeface="Arial" pitchFamily="34" charset="0"/>
              </a:rPr>
              <a:t>AFP’s</a:t>
            </a:r>
            <a:r>
              <a:rPr lang="es-MX" sz="1800" dirty="0">
                <a:latin typeface="Arial" pitchFamily="34" charset="0"/>
                <a:cs typeface="Arial" pitchFamily="34" charset="0"/>
              </a:rPr>
              <a:t> y entidades aseguradoras provisionales, para el pago de prestaciones de jubilación, invalidez, sobrevivencia, gastos funerarios y beneficios del FCC.</a:t>
            </a:r>
          </a:p>
          <a:p>
            <a:pPr>
              <a:buFont typeface="Wingdings" pitchFamily="2" charset="2"/>
              <a:buChar char="Ø"/>
            </a:pPr>
            <a:r>
              <a:rPr lang="es-MX" sz="1800" dirty="0">
                <a:latin typeface="Arial" pitchFamily="34" charset="0"/>
                <a:cs typeface="Arial" pitchFamily="34" charset="0"/>
              </a:rPr>
              <a:t>Cargos y abonos correspondientes a asientos de corrección por error o anulación de documentos en Cuentas de Ahorro o créditos.</a:t>
            </a:r>
          </a:p>
          <a:p>
            <a:pPr>
              <a:buFont typeface="Wingdings" pitchFamily="2" charset="2"/>
              <a:buChar char="Ø"/>
            </a:pPr>
            <a:r>
              <a:rPr lang="es-MX" sz="1800" dirty="0">
                <a:latin typeface="Arial" pitchFamily="34" charset="0"/>
                <a:cs typeface="Arial" pitchFamily="34" charset="0"/>
              </a:rPr>
              <a:t>Cargos y abonos en las cuentas que las entidades financieras mantienen entre sí y con el Banco Central de Bolivia, incluida cámara de compensación. Las entidades financieras deben actuar a nombre y por cuenta propia.</a:t>
            </a:r>
          </a:p>
          <a:p>
            <a:pPr>
              <a:buFont typeface="Wingdings" pitchFamily="2" charset="2"/>
              <a:buChar char="Ø"/>
            </a:pPr>
            <a:r>
              <a:rPr lang="es-MX" sz="1800" dirty="0">
                <a:latin typeface="Arial" pitchFamily="34" charset="0"/>
                <a:cs typeface="Arial" pitchFamily="34" charset="0"/>
              </a:rPr>
              <a:t>Cargos y abonos en Cuentas Corrientes de las empresas administradoras de cajeros automáticos y operadores de Tarjetas de Débito y Crédito para la compensación.</a:t>
            </a:r>
          </a:p>
          <a:p>
            <a:pPr marL="0" indent="0"/>
            <a:endParaRPr lang="es-MX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AR" smtClean="0"/>
              <a:t>Nombre del Módulo dirección@deldocente.com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7B412E-367C-44A8-843D-E085C14C15BE}" type="slidenum">
              <a:rPr lang="es-ES" smtClean="0"/>
              <a:pPr>
                <a:defRPr/>
              </a:pPr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26501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3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3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10662</TotalTime>
  <Words>934</Words>
  <Application>Microsoft Office PowerPoint</Application>
  <PresentationFormat>Presentación en pantalla (4:3)</PresentationFormat>
  <Paragraphs>86</Paragraphs>
  <Slides>12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Diseño predeterminado</vt:lpstr>
      <vt:lpstr>IMPUESTO A LAS TRANSACCIONES EN BOLIVIA </vt:lpstr>
      <vt:lpstr>¿Qué es el ITF?</vt:lpstr>
      <vt:lpstr>¿Quienes pagan el ITF?</vt:lpstr>
      <vt:lpstr>¿Quienes son los agentes de retención?</vt:lpstr>
      <vt:lpstr>¿Cuándo se paga el ITF?</vt:lpstr>
      <vt:lpstr>¿Cuál es la alícuota del ITF?</vt:lpstr>
      <vt:lpstr>¿Cuáles son las operaciones gravadas?</vt:lpstr>
      <vt:lpstr>¿Qué exenciones existen al ITF?</vt:lpstr>
      <vt:lpstr>¿Qué exenciones existen al ITF?</vt:lpstr>
      <vt:lpstr>¿Qué exenciones existen al ITF?</vt:lpstr>
      <vt:lpstr>RECAUDACION POR TIPO IMPUESTO (EN MILLONES DE Bs)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Gonzalo Arce</dc:creator>
  <cp:lastModifiedBy>ka</cp:lastModifiedBy>
  <cp:revision>315</cp:revision>
  <cp:lastPrinted>2013-02-02T23:14:06Z</cp:lastPrinted>
  <dcterms:created xsi:type="dcterms:W3CDTF">2003-10-03T02:51:36Z</dcterms:created>
  <dcterms:modified xsi:type="dcterms:W3CDTF">2014-10-07T01:45:56Z</dcterms:modified>
</cp:coreProperties>
</file>