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5" r:id="rId9"/>
    <p:sldId id="267" r:id="rId10"/>
    <p:sldId id="268" r:id="rId11"/>
    <p:sldId id="269" r:id="rId12"/>
    <p:sldId id="270" r:id="rId13"/>
    <p:sldId id="271" r:id="rId14"/>
    <p:sldId id="272" r:id="rId15"/>
    <p:sldId id="274"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CE52DF19-6DBE-4AAA-BF0C-B932C18A6520}" type="datetimeFigureOut">
              <a:rPr lang="en-US"/>
              <a:pPr>
                <a:defRPr/>
              </a:pPr>
              <a:t>6/12/2014</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1B588A19-396F-4277-AFA5-DEB81D034F3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996D90B-E8C7-41BB-A11A-FFDF9DC73E03}" type="datetimeFigureOut">
              <a:rPr lang="en-US"/>
              <a:pPr>
                <a:defRPr/>
              </a:pPr>
              <a:t>6/12/2014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2255EA1-30C9-45FC-B285-AEF244FAF47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B8DFF4C-BB7F-4539-87DF-511F4EFB45B0}" type="datetimeFigureOut">
              <a:rPr lang="en-US"/>
              <a:pPr>
                <a:defRPr/>
              </a:pPr>
              <a:t>6/12/2014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9E8EBD5-2024-4078-A0DF-9352618A4F1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AE9C97E-F88B-4D94-ACCD-7B92EE17E567}" type="datetimeFigureOut">
              <a:rPr lang="en-US"/>
              <a:pPr>
                <a:defRPr/>
              </a:pPr>
              <a:t>6/12/2014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E3C99C7-FABE-431D-9C21-B89B6A38727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B314211-9D34-4519-9183-FB528A6E051E}" type="datetimeFigureOut">
              <a:rPr lang="en-US"/>
              <a:pPr>
                <a:defRPr/>
              </a:pPr>
              <a:t>6/12/2014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A6D358-C09A-4E46-87BD-64E5C53A343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BDAFED94-8845-411E-983E-912BC650E2D2}" type="datetimeFigureOut">
              <a:rPr lang="en-US"/>
              <a:pPr>
                <a:defRPr/>
              </a:pPr>
              <a:t>6/12/2014</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D1E588A2-9B42-4A2D-A91A-10012834267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565A0E51-72FE-4883-AFA0-39DC51F9B7D0}" type="datetimeFigureOut">
              <a:rPr lang="en-US"/>
              <a:pPr>
                <a:defRPr/>
              </a:pPr>
              <a:t>6/12/2014</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5C0BA385-8B8D-47CF-95DA-5BBCAF45DFD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B327A02C-3E49-4F8A-9683-B508D1ECF863}" type="datetimeFigureOut">
              <a:rPr lang="en-US"/>
              <a:pPr>
                <a:defRPr/>
              </a:pPr>
              <a:t>6/12/2014</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6DB607B8-C843-4547-9ED7-BD3EB2F0A1C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69FAAB8C-57A8-4838-879B-9222B7CE8DF0}" type="datetimeFigureOut">
              <a:rPr lang="en-US"/>
              <a:pPr>
                <a:defRPr/>
              </a:pPr>
              <a:t>6/12/2014</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E707E0F6-60C1-4377-8058-CCF8F9BD9D5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FD3642D-B75F-42D7-BFE5-BBD8ADDA4A22}" type="datetimeFigureOut">
              <a:rPr lang="en-US"/>
              <a:pPr>
                <a:defRPr/>
              </a:pPr>
              <a:t>6/12/2014</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B1876154-94CA-490A-BC26-015E2B94DB1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C60C7F5E-BC72-4760-B571-4F34759259B4}" type="datetimeFigureOut">
              <a:rPr lang="en-US"/>
              <a:pPr>
                <a:defRPr/>
              </a:pPr>
              <a:t>6/12/2014</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C702D7ED-29CA-4D3C-8CF8-F0AADFC449A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83FF69C8-3EFE-4D64-A185-4AEF47A77869}" type="datetimeFigureOut">
              <a:rPr lang="en-US"/>
              <a:pPr>
                <a:defRPr/>
              </a:pPr>
              <a:t>6/12/2014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1176EE4C-6335-4CB7-BD7A-D2D49602C6C2}"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683" r:id="rId1"/>
    <p:sldLayoutId id="2147483675" r:id="rId2"/>
    <p:sldLayoutId id="2147483684" r:id="rId3"/>
    <p:sldLayoutId id="2147483676" r:id="rId4"/>
    <p:sldLayoutId id="2147483677" r:id="rId5"/>
    <p:sldLayoutId id="2147483678" r:id="rId6"/>
    <p:sldLayoutId id="2147483679" r:id="rId7"/>
    <p:sldLayoutId id="2147483680" r:id="rId8"/>
    <p:sldLayoutId id="2147483685" r:id="rId9"/>
    <p:sldLayoutId id="2147483681" r:id="rId10"/>
    <p:sldLayoutId id="2147483682"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fontAlgn="auto">
              <a:spcAft>
                <a:spcPts val="0"/>
              </a:spcAft>
              <a:defRPr/>
            </a:pPr>
            <a:r>
              <a:rPr lang="en-US" dirty="0" smtClean="0"/>
              <a:t>SISTEMA TRIBUTARIO BOLIVIANO</a:t>
            </a:r>
            <a:endParaRPr lang="en-US" dirty="0"/>
          </a:p>
        </p:txBody>
      </p:sp>
      <p:sp>
        <p:nvSpPr>
          <p:cNvPr id="3" name="Subtitle 2"/>
          <p:cNvSpPr>
            <a:spLocks noGrp="1"/>
          </p:cNvSpPr>
          <p:nvPr>
            <p:ph type="subTitle" idx="1"/>
          </p:nvPr>
        </p:nvSpPr>
        <p:spPr>
          <a:xfrm>
            <a:off x="1000125" y="4714875"/>
            <a:ext cx="7253288" cy="985838"/>
          </a:xfrm>
        </p:spPr>
        <p:txBody>
          <a:bodyPr>
            <a:noAutofit/>
          </a:bodyPr>
          <a:lstStyle/>
          <a:p>
            <a:pPr marR="0" algn="ctr"/>
            <a:r>
              <a:rPr lang="en-US" sz="2000" b="1" smtClean="0">
                <a:solidFill>
                  <a:srgbClr val="B5EDFD"/>
                </a:solidFill>
                <a:effectLst>
                  <a:outerShdw blurRad="38100" dist="38100" dir="2700000" algn="tl">
                    <a:srgbClr val="FFFFFF"/>
                  </a:outerShdw>
                </a:effectLst>
                <a:latin typeface="Calibri" pitchFamily="34" charset="0"/>
              </a:rPr>
              <a:t>Preparado por: Lic. Jorge Alberto Akamine Toledo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71500" y="1214438"/>
            <a:ext cx="7854950" cy="5429250"/>
          </a:xfrm>
        </p:spPr>
        <p:txBody>
          <a:bodyPr>
            <a:noAutofit/>
          </a:bodyPr>
          <a:lstStyle/>
          <a:p>
            <a:pPr marR="0" algn="just"/>
            <a:endParaRPr lang="es-ES" sz="700" b="1" smtClean="0">
              <a:solidFill>
                <a:srgbClr val="B5EDFD"/>
              </a:solidFill>
              <a:latin typeface="Andalus" pitchFamily="18" charset="-78"/>
              <a:cs typeface="Andalus" pitchFamily="18" charset="-78"/>
            </a:endParaRPr>
          </a:p>
          <a:p>
            <a:pPr marR="0" algn="just"/>
            <a:r>
              <a:rPr lang="es-ES" sz="1600" b="1" smtClean="0">
                <a:solidFill>
                  <a:srgbClr val="B5EDFD"/>
                </a:solidFill>
                <a:latin typeface="Andalus" pitchFamily="18" charset="-78"/>
                <a:cs typeface="Andalus" pitchFamily="18" charset="-78"/>
              </a:rPr>
              <a:t>3. HECHO GENERADOR.- </a:t>
            </a:r>
          </a:p>
          <a:p>
            <a:pPr marR="0" algn="just"/>
            <a:r>
              <a:rPr lang="es-ES" sz="1600" b="1" smtClean="0">
                <a:solidFill>
                  <a:srgbClr val="B5EDFD"/>
                </a:solidFill>
                <a:latin typeface="Andalus" pitchFamily="18" charset="-78"/>
                <a:cs typeface="Andalus" pitchFamily="18" charset="-78"/>
              </a:rPr>
              <a:t>El hecho generador del impuesto se produce en el momento del embarque del pasajero a la aeronave en el aeropuerto.</a:t>
            </a:r>
          </a:p>
          <a:p>
            <a:pPr marR="0" algn="just"/>
            <a:endParaRPr lang="es-ES" sz="700" b="1" smtClean="0">
              <a:solidFill>
                <a:srgbClr val="B5EDFD"/>
              </a:solidFill>
              <a:latin typeface="Andalus" pitchFamily="18" charset="-78"/>
              <a:cs typeface="Andalus" pitchFamily="18" charset="-78"/>
            </a:endParaRPr>
          </a:p>
          <a:p>
            <a:pPr marR="0" algn="just"/>
            <a:r>
              <a:rPr lang="es-ES" sz="1600" b="1" smtClean="0">
                <a:solidFill>
                  <a:srgbClr val="B5EDFD"/>
                </a:solidFill>
                <a:latin typeface="Andalus" pitchFamily="18" charset="-78"/>
                <a:cs typeface="Andalus" pitchFamily="18" charset="-78"/>
              </a:rPr>
              <a:t>4. EXENCIONES.-  Se encuentran exentos del pago de este impuesto:</a:t>
            </a:r>
          </a:p>
          <a:p>
            <a:pPr marR="0" algn="just">
              <a:buFont typeface="Calibri" pitchFamily="34" charset="0"/>
              <a:buAutoNum type="alphaLcParenR"/>
            </a:pPr>
            <a:r>
              <a:rPr lang="es-ES" sz="1600" b="1" smtClean="0">
                <a:solidFill>
                  <a:srgbClr val="B5EDFD"/>
                </a:solidFill>
                <a:latin typeface="Andalus" pitchFamily="18" charset="-78"/>
                <a:cs typeface="Andalus" pitchFamily="18" charset="-78"/>
              </a:rPr>
              <a:t>Los titulares de pasaportes diplomáticos y consulares otorgados o visados por el Ministerio de Relaciones Exteriores y Culto.</a:t>
            </a:r>
          </a:p>
          <a:p>
            <a:pPr marR="0" algn="just">
              <a:buFont typeface="Calibri" pitchFamily="34" charset="0"/>
              <a:buAutoNum type="alphaLcParenR"/>
            </a:pPr>
            <a:r>
              <a:rPr lang="es-ES" sz="1600" b="1" smtClean="0">
                <a:solidFill>
                  <a:srgbClr val="B5EDFD"/>
                </a:solidFill>
                <a:latin typeface="Andalus" pitchFamily="18" charset="-78"/>
                <a:cs typeface="Andalus" pitchFamily="18" charset="-78"/>
              </a:rPr>
              <a:t>Las personas que conforman la tripulación de los vuelos comerciales al exterior, debidamente autorizadas.</a:t>
            </a:r>
          </a:p>
          <a:p>
            <a:pPr marR="0" algn="just">
              <a:buFont typeface="Calibri" pitchFamily="34" charset="0"/>
              <a:buAutoNum type="alphaLcParenR"/>
            </a:pPr>
            <a:r>
              <a:rPr lang="es-ES" sz="1600" b="1" smtClean="0">
                <a:solidFill>
                  <a:srgbClr val="B5EDFD"/>
                </a:solidFill>
                <a:latin typeface="Andalus" pitchFamily="18" charset="-78"/>
                <a:cs typeface="Andalus" pitchFamily="18" charset="-78"/>
              </a:rPr>
              <a:t>Los menores de dos años de edad, independientemente de su nacionalidad.</a:t>
            </a:r>
          </a:p>
          <a:p>
            <a:pPr marR="0" algn="just">
              <a:buFont typeface="Calibri" pitchFamily="34" charset="0"/>
              <a:buAutoNum type="alphaLcParenR"/>
            </a:pPr>
            <a:r>
              <a:rPr lang="es-ES" sz="1600" b="1" smtClean="0">
                <a:solidFill>
                  <a:srgbClr val="B5EDFD"/>
                </a:solidFill>
                <a:latin typeface="Andalus" pitchFamily="18" charset="-78"/>
                <a:cs typeface="Andalus" pitchFamily="18" charset="-78"/>
              </a:rPr>
              <a:t>Los Beneméritos de la Campaña del Chaco y sus Viudas.</a:t>
            </a:r>
          </a:p>
          <a:p>
            <a:pPr marR="0" algn="just">
              <a:buFont typeface="Calibri" pitchFamily="34" charset="0"/>
              <a:buAutoNum type="alphaLcParenR"/>
            </a:pPr>
            <a:r>
              <a:rPr lang="es-ES" sz="1600" b="1" smtClean="0">
                <a:solidFill>
                  <a:srgbClr val="B5EDFD"/>
                </a:solidFill>
                <a:latin typeface="Andalus" pitchFamily="18" charset="-78"/>
                <a:cs typeface="Andalus" pitchFamily="18" charset="-78"/>
              </a:rPr>
              <a:t>Todos los exentos de este impuesto deberán presentar la documentación correspondiente que acredite su condición.</a:t>
            </a:r>
          </a:p>
          <a:p>
            <a:pPr marR="0" algn="just"/>
            <a:endParaRPr lang="es-ES" sz="700" b="1" smtClean="0">
              <a:solidFill>
                <a:srgbClr val="B5EDFD"/>
              </a:solidFill>
              <a:latin typeface="Andalus" pitchFamily="18" charset="-78"/>
              <a:cs typeface="Andalus" pitchFamily="18" charset="-78"/>
            </a:endParaRPr>
          </a:p>
          <a:p>
            <a:pPr marR="0" algn="just"/>
            <a:r>
              <a:rPr lang="es-ES" sz="1600" b="1" smtClean="0">
                <a:solidFill>
                  <a:srgbClr val="B5EDFD"/>
                </a:solidFill>
                <a:latin typeface="Andalus" pitchFamily="18" charset="-78"/>
                <a:cs typeface="Andalus" pitchFamily="18" charset="-78"/>
              </a:rPr>
              <a:t>5. ALICUOTA.- </a:t>
            </a:r>
          </a:p>
          <a:p>
            <a:pPr marR="0" algn="just"/>
            <a:r>
              <a:rPr lang="es-ES" sz="1600" b="1" smtClean="0">
                <a:solidFill>
                  <a:srgbClr val="B5EDFD"/>
                </a:solidFill>
                <a:latin typeface="Andalus" pitchFamily="18" charset="-78"/>
                <a:cs typeface="Andalus" pitchFamily="18" charset="-78"/>
              </a:rPr>
              <a:t>Dicho impuesto será de Bs. 266 (DOSCIENTO SESENTA Y SEIS BOLIVIANOS 00/100) por cada salida aérea al exterior. Este monto será actualizado a partir del 1 de enero de cada año por el Servicio Nacional de Impuestos Internos, de acuerdo a la variación del tipo de cambio de la moneda nacional respecto al Dólar Estadounidense.</a:t>
            </a:r>
            <a:endParaRPr lang="en-US" sz="1600" smtClean="0"/>
          </a:p>
        </p:txBody>
      </p:sp>
      <p:sp>
        <p:nvSpPr>
          <p:cNvPr id="4" name="Title 5"/>
          <p:cNvSpPr>
            <a:spLocks noGrp="1"/>
          </p:cNvSpPr>
          <p:nvPr>
            <p:ph type="ctrTitle"/>
          </p:nvPr>
        </p:nvSpPr>
        <p:spPr>
          <a:xfrm>
            <a:off x="1000100" y="571480"/>
            <a:ext cx="4214842" cy="928694"/>
          </a:xfrm>
        </p:spPr>
        <p:txBody>
          <a:bodyPr/>
          <a:lstStyle/>
          <a:p>
            <a:pPr fontAlgn="auto">
              <a:spcAft>
                <a:spcPts val="0"/>
              </a:spcAft>
              <a:defRPr/>
            </a:pPr>
            <a:r>
              <a:rPr lang="en-US" sz="2700" dirty="0" err="1" smtClean="0">
                <a:solidFill>
                  <a:schemeClr val="bg2">
                    <a:lumMod val="20000"/>
                    <a:lumOff val="80000"/>
                  </a:schemeClr>
                </a:solidFill>
              </a:rPr>
              <a:t>Sistema</a:t>
            </a:r>
            <a:r>
              <a:rPr lang="en-US" sz="2700" dirty="0" smtClean="0">
                <a:solidFill>
                  <a:schemeClr val="bg2">
                    <a:lumMod val="20000"/>
                    <a:lumOff val="80000"/>
                  </a:schemeClr>
                </a:solidFill>
              </a:rPr>
              <a:t> </a:t>
            </a:r>
            <a:r>
              <a:rPr lang="en-US" sz="2700" dirty="0" err="1" smtClean="0">
                <a:solidFill>
                  <a:schemeClr val="bg2">
                    <a:lumMod val="20000"/>
                    <a:lumOff val="80000"/>
                  </a:schemeClr>
                </a:solidFill>
              </a:rPr>
              <a:t>Tributario</a:t>
            </a:r>
            <a:r>
              <a:rPr lang="en-US" sz="2700" dirty="0" smtClean="0">
                <a:solidFill>
                  <a:schemeClr val="bg2">
                    <a:lumMod val="20000"/>
                    <a:lumOff val="80000"/>
                  </a:schemeClr>
                </a:solidFill>
              </a:rPr>
              <a:t> Boliviano</a:t>
            </a:r>
            <a:br>
              <a:rPr lang="en-US" sz="2700" dirty="0" smtClean="0">
                <a:solidFill>
                  <a:schemeClr val="bg2">
                    <a:lumMod val="20000"/>
                    <a:lumOff val="80000"/>
                  </a:schemeClr>
                </a:solidFill>
              </a:rPr>
            </a:br>
            <a:endParaRPr lang="en-US" sz="27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71500" y="1214438"/>
            <a:ext cx="7854950" cy="5429250"/>
          </a:xfrm>
        </p:spPr>
        <p:txBody>
          <a:bodyPr>
            <a:noAutofit/>
          </a:bodyPr>
          <a:lstStyle/>
          <a:p>
            <a:pPr marR="0" algn="just"/>
            <a:endParaRPr lang="es-ES" sz="700" b="1" smtClean="0">
              <a:solidFill>
                <a:srgbClr val="B5EDFD"/>
              </a:solidFill>
              <a:latin typeface="Andalus" pitchFamily="18" charset="-78"/>
              <a:cs typeface="Andalus" pitchFamily="18" charset="-78"/>
            </a:endParaRPr>
          </a:p>
          <a:p>
            <a:pPr marR="0" algn="just"/>
            <a:r>
              <a:rPr lang="es-ES" sz="1600" b="1" smtClean="0">
                <a:solidFill>
                  <a:srgbClr val="B5EDFD"/>
                </a:solidFill>
                <a:latin typeface="Andalus" pitchFamily="18" charset="-78"/>
                <a:cs typeface="Andalus" pitchFamily="18" charset="-78"/>
              </a:rPr>
              <a:t>IMPUESTO SOBRE LAS UTILIDADES DE LAS EMPRESAS (IUE)</a:t>
            </a:r>
          </a:p>
          <a:p>
            <a:pPr marR="0" algn="just"/>
            <a:endParaRPr lang="es-ES" sz="1600" b="1" smtClean="0">
              <a:solidFill>
                <a:srgbClr val="B5EDFD"/>
              </a:solidFill>
              <a:latin typeface="Andalus" pitchFamily="18" charset="-78"/>
              <a:cs typeface="Andalus" pitchFamily="18" charset="-78"/>
            </a:endParaRPr>
          </a:p>
          <a:p>
            <a:pPr marR="0" algn="just"/>
            <a:r>
              <a:rPr lang="es-ES" sz="1600" b="1" smtClean="0">
                <a:solidFill>
                  <a:srgbClr val="B5EDFD"/>
                </a:solidFill>
                <a:latin typeface="Andalus" pitchFamily="18" charset="-78"/>
                <a:cs typeface="Andalus" pitchFamily="18" charset="-78"/>
              </a:rPr>
              <a:t>1. OBJETO.- </a:t>
            </a:r>
          </a:p>
          <a:p>
            <a:pPr marR="0" algn="just"/>
            <a:r>
              <a:rPr lang="es-ES" sz="1600" b="1" smtClean="0">
                <a:solidFill>
                  <a:srgbClr val="B5EDFD"/>
                </a:solidFill>
                <a:latin typeface="Andalus" pitchFamily="18" charset="-78"/>
                <a:cs typeface="Andalus" pitchFamily="18" charset="-78"/>
              </a:rPr>
              <a:t>Créase un Impuesto sobre las Utilidades de las Empresas, que se aplicará en todo el territorio nacional sobre las utilidades resultantes de los estados financieros de las mismas al cierre de cada gestión anual, ajustadas de acuerdo a lo que disponga esta Ley y su reglamento.</a:t>
            </a:r>
          </a:p>
          <a:p>
            <a:pPr marR="0" algn="just"/>
            <a:endParaRPr lang="es-ES" sz="700" b="1" smtClean="0">
              <a:solidFill>
                <a:srgbClr val="B5EDFD"/>
              </a:solidFill>
              <a:latin typeface="Andalus" pitchFamily="18" charset="-78"/>
              <a:cs typeface="Andalus" pitchFamily="18" charset="-78"/>
            </a:endParaRPr>
          </a:p>
          <a:p>
            <a:pPr marR="0" algn="just"/>
            <a:r>
              <a:rPr lang="es-ES" sz="1600" b="1" smtClean="0">
                <a:solidFill>
                  <a:srgbClr val="B5EDFD"/>
                </a:solidFill>
                <a:latin typeface="Andalus" pitchFamily="18" charset="-78"/>
                <a:cs typeface="Andalus" pitchFamily="18" charset="-78"/>
              </a:rPr>
              <a:t>2. SUJETOS.- </a:t>
            </a:r>
          </a:p>
          <a:p>
            <a:pPr marR="0" algn="just"/>
            <a:r>
              <a:rPr lang="es-ES" sz="1600" b="1" smtClean="0">
                <a:solidFill>
                  <a:srgbClr val="B5EDFD"/>
                </a:solidFill>
                <a:latin typeface="Andalus" pitchFamily="18" charset="-78"/>
                <a:cs typeface="Andalus" pitchFamily="18" charset="-78"/>
              </a:rPr>
              <a:t>Son sujetos del impuesto todas las empresas tanto públicas como Privadas. Como ser:</a:t>
            </a:r>
          </a:p>
          <a:p>
            <a:pPr marR="0" algn="just">
              <a:buFont typeface="Calibri" pitchFamily="34" charset="0"/>
              <a:buAutoNum type="alphaLcParenR"/>
            </a:pPr>
            <a:r>
              <a:rPr lang="es-ES" sz="1600" b="1" smtClean="0">
                <a:solidFill>
                  <a:srgbClr val="B5EDFD"/>
                </a:solidFill>
                <a:latin typeface="Andalus" pitchFamily="18" charset="-78"/>
                <a:cs typeface="Andalus" pitchFamily="18" charset="-78"/>
              </a:rPr>
              <a:t>Las empresas constituidas o por constituirse en el territorio nacional que extraigan, produzcan, beneficien, reformen, fundan y/o comercialicen minerales y/o metales.</a:t>
            </a:r>
          </a:p>
          <a:p>
            <a:pPr marR="0" algn="just">
              <a:buFont typeface="Calibri" pitchFamily="34" charset="0"/>
              <a:buAutoNum type="alphaLcParenR"/>
            </a:pPr>
            <a:r>
              <a:rPr lang="es-ES" sz="1600" b="1" smtClean="0">
                <a:solidFill>
                  <a:srgbClr val="B5EDFD"/>
                </a:solidFill>
                <a:latin typeface="Andalus" pitchFamily="18" charset="-78"/>
                <a:cs typeface="Andalus" pitchFamily="18" charset="-78"/>
              </a:rPr>
              <a:t>Las empresas dedicadas a la exploración, explotación, refinación, industrialización, transporte y comercialización de hidrocarburos.</a:t>
            </a:r>
          </a:p>
          <a:p>
            <a:pPr marR="0" algn="just">
              <a:buFont typeface="Calibri" pitchFamily="34" charset="0"/>
              <a:buAutoNum type="alphaLcParenR"/>
            </a:pPr>
            <a:r>
              <a:rPr lang="es-ES" sz="1600" b="1" smtClean="0">
                <a:solidFill>
                  <a:srgbClr val="B5EDFD"/>
                </a:solidFill>
                <a:latin typeface="Andalus" pitchFamily="18" charset="-78"/>
                <a:cs typeface="Andalus" pitchFamily="18" charset="-78"/>
              </a:rPr>
              <a:t>Las empresas dedicadas a la generación, transmisión y distribución de energía eléctrica.</a:t>
            </a:r>
          </a:p>
          <a:p>
            <a:pPr marR="0" algn="just"/>
            <a:endParaRPr lang="es-ES" sz="700" b="1" smtClean="0">
              <a:solidFill>
                <a:srgbClr val="B5EDFD"/>
              </a:solidFill>
              <a:latin typeface="Andalus" pitchFamily="18" charset="-78"/>
              <a:cs typeface="Andalus" pitchFamily="18" charset="-78"/>
            </a:endParaRPr>
          </a:p>
          <a:p>
            <a:pPr marR="0" algn="just"/>
            <a:r>
              <a:rPr lang="es-ES" sz="1600" b="1" smtClean="0">
                <a:solidFill>
                  <a:srgbClr val="B5EDFD"/>
                </a:solidFill>
                <a:latin typeface="Andalus" pitchFamily="18" charset="-78"/>
                <a:cs typeface="Andalus" pitchFamily="18" charset="-78"/>
              </a:rPr>
              <a:t>3. CONCEPTO DE ENAJENACION.- </a:t>
            </a:r>
          </a:p>
          <a:p>
            <a:pPr marR="0" algn="just"/>
            <a:r>
              <a:rPr lang="es-ES" sz="1600" b="1" smtClean="0">
                <a:solidFill>
                  <a:srgbClr val="B5EDFD"/>
                </a:solidFill>
                <a:latin typeface="Andalus" pitchFamily="18" charset="-78"/>
                <a:cs typeface="Andalus" pitchFamily="18" charset="-78"/>
              </a:rPr>
              <a:t>A los fines de esta Ley se entiende por enajenación la venta, permuta, cambio, expropiación y, en general, todo acto de disposición por el que se transmita el dominio a título oneroso de bienes, acciones y derechos.</a:t>
            </a:r>
          </a:p>
        </p:txBody>
      </p:sp>
      <p:sp>
        <p:nvSpPr>
          <p:cNvPr id="4" name="Title 5"/>
          <p:cNvSpPr>
            <a:spLocks noGrp="1"/>
          </p:cNvSpPr>
          <p:nvPr>
            <p:ph type="ctrTitle"/>
          </p:nvPr>
        </p:nvSpPr>
        <p:spPr>
          <a:xfrm>
            <a:off x="1000100" y="571480"/>
            <a:ext cx="4214842" cy="928694"/>
          </a:xfrm>
        </p:spPr>
        <p:txBody>
          <a:bodyPr/>
          <a:lstStyle/>
          <a:p>
            <a:pPr fontAlgn="auto">
              <a:spcAft>
                <a:spcPts val="0"/>
              </a:spcAft>
              <a:defRPr/>
            </a:pPr>
            <a:r>
              <a:rPr lang="en-US" sz="2700" dirty="0" err="1" smtClean="0">
                <a:solidFill>
                  <a:schemeClr val="bg2">
                    <a:lumMod val="20000"/>
                    <a:lumOff val="80000"/>
                  </a:schemeClr>
                </a:solidFill>
              </a:rPr>
              <a:t>Sistema</a:t>
            </a:r>
            <a:r>
              <a:rPr lang="en-US" sz="2700" dirty="0" smtClean="0">
                <a:solidFill>
                  <a:schemeClr val="bg2">
                    <a:lumMod val="20000"/>
                    <a:lumOff val="80000"/>
                  </a:schemeClr>
                </a:solidFill>
              </a:rPr>
              <a:t> </a:t>
            </a:r>
            <a:r>
              <a:rPr lang="en-US" sz="2700" dirty="0" err="1" smtClean="0">
                <a:solidFill>
                  <a:schemeClr val="bg2">
                    <a:lumMod val="20000"/>
                    <a:lumOff val="80000"/>
                  </a:schemeClr>
                </a:solidFill>
              </a:rPr>
              <a:t>Tributario</a:t>
            </a:r>
            <a:r>
              <a:rPr lang="en-US" sz="2700" dirty="0" smtClean="0">
                <a:solidFill>
                  <a:schemeClr val="bg2">
                    <a:lumMod val="20000"/>
                    <a:lumOff val="80000"/>
                  </a:schemeClr>
                </a:solidFill>
              </a:rPr>
              <a:t> Boliviano</a:t>
            </a:r>
            <a:br>
              <a:rPr lang="en-US" sz="2700" dirty="0" smtClean="0">
                <a:solidFill>
                  <a:schemeClr val="bg2">
                    <a:lumMod val="20000"/>
                    <a:lumOff val="80000"/>
                  </a:schemeClr>
                </a:solidFill>
              </a:rPr>
            </a:br>
            <a:endParaRPr lang="en-US" sz="27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ubtitle 2"/>
          <p:cNvSpPr>
            <a:spLocks noGrp="1"/>
          </p:cNvSpPr>
          <p:nvPr>
            <p:ph type="subTitle" idx="1"/>
          </p:nvPr>
        </p:nvSpPr>
        <p:spPr>
          <a:xfrm>
            <a:off x="571500" y="1214438"/>
            <a:ext cx="7854950" cy="5429250"/>
          </a:xfrm>
        </p:spPr>
        <p:txBody>
          <a:bodyPr/>
          <a:lstStyle/>
          <a:p>
            <a:pPr marR="0" algn="just"/>
            <a:r>
              <a:rPr lang="es-ES" sz="2000" b="1" smtClean="0">
                <a:solidFill>
                  <a:srgbClr val="B5EDFD"/>
                </a:solidFill>
                <a:latin typeface="Andalus" pitchFamily="18" charset="-78"/>
                <a:cs typeface="Andalus" pitchFamily="18" charset="-78"/>
              </a:rPr>
              <a:t>A los efectos de este impuesto, se considera perfeccionada la transferencia del dominio de los inmuebles, cuando mediare contrato de compraventa, siempre que se otorgare la posesión, debiendo protocolizarse la minuta en un plazo máximo de treinta (30) días.</a:t>
            </a:r>
          </a:p>
          <a:p>
            <a:pPr marR="0" algn="just"/>
            <a:endParaRPr lang="es-ES" sz="2000" b="1" smtClean="0">
              <a:solidFill>
                <a:srgbClr val="B5EDFD"/>
              </a:solidFill>
              <a:latin typeface="Andalus" pitchFamily="18" charset="-78"/>
              <a:cs typeface="Andalus" pitchFamily="18" charset="-78"/>
            </a:endParaRPr>
          </a:p>
          <a:p>
            <a:pPr marR="0" algn="just"/>
            <a:r>
              <a:rPr lang="es-ES" sz="2000" b="1" smtClean="0">
                <a:solidFill>
                  <a:srgbClr val="B5EDFD"/>
                </a:solidFill>
                <a:latin typeface="Andalus" pitchFamily="18" charset="-78"/>
                <a:cs typeface="Andalus" pitchFamily="18" charset="-78"/>
              </a:rPr>
              <a:t>4. IMPUTACION DE UTILIDADES Y GASTOS A LA GESTION FISCAL.- </a:t>
            </a:r>
          </a:p>
          <a:p>
            <a:pPr marR="0" algn="just"/>
            <a:r>
              <a:rPr lang="es-ES" sz="2000" b="1" smtClean="0">
                <a:solidFill>
                  <a:srgbClr val="B5EDFD"/>
                </a:solidFill>
                <a:latin typeface="Andalus" pitchFamily="18" charset="-78"/>
                <a:cs typeface="Andalus" pitchFamily="18" charset="-78"/>
              </a:rPr>
              <a:t>El impuesto tendrá carácter anual y será determinado al cierre de cada gestión, en las fechas en que disponga el Reglamento.</a:t>
            </a:r>
          </a:p>
          <a:p>
            <a:pPr marR="0" algn="just"/>
            <a:endParaRPr lang="es-ES" sz="2000" b="1" smtClean="0">
              <a:solidFill>
                <a:srgbClr val="B5EDFD"/>
              </a:solidFill>
              <a:latin typeface="Andalus" pitchFamily="18" charset="-78"/>
              <a:cs typeface="Andalus" pitchFamily="18" charset="-78"/>
            </a:endParaRPr>
          </a:p>
          <a:p>
            <a:pPr marR="0" algn="just"/>
            <a:r>
              <a:rPr lang="es-ES" sz="2000" b="1" smtClean="0">
                <a:solidFill>
                  <a:srgbClr val="B5EDFD"/>
                </a:solidFill>
                <a:latin typeface="Andalus" pitchFamily="18" charset="-78"/>
                <a:cs typeface="Andalus" pitchFamily="18" charset="-78"/>
              </a:rPr>
              <a:t>En el caso de sujetos no obligados a llevar registros contables que le permitan elaborar estados financieros, la gestión anual abarcará el período comprendido entre el 1° de enero y el 31 de diciembre de cada año.</a:t>
            </a:r>
          </a:p>
          <a:p>
            <a:pPr marR="0" algn="just"/>
            <a:endParaRPr lang="es-ES" sz="2000" b="1" smtClean="0">
              <a:solidFill>
                <a:srgbClr val="B5EDFD"/>
              </a:solidFill>
              <a:latin typeface="Andalus" pitchFamily="18" charset="-78"/>
              <a:cs typeface="Andalus" pitchFamily="18" charset="-78"/>
            </a:endParaRPr>
          </a:p>
          <a:p>
            <a:pPr marR="0" algn="just"/>
            <a:r>
              <a:rPr lang="es-ES" sz="2000" b="1" smtClean="0">
                <a:solidFill>
                  <a:srgbClr val="B5EDFD"/>
                </a:solidFill>
                <a:latin typeface="Andalus" pitchFamily="18" charset="-78"/>
                <a:cs typeface="Andalus" pitchFamily="18" charset="-78"/>
              </a:rPr>
              <a:t>Los ingresos y gastos serán considerados del año en que termine la gestión en el cual se han devengado.</a:t>
            </a:r>
          </a:p>
          <a:p>
            <a:pPr marR="0" algn="just"/>
            <a:endParaRPr lang="es-ES" sz="700" b="1" smtClean="0">
              <a:solidFill>
                <a:srgbClr val="B5EDFD"/>
              </a:solidFill>
              <a:latin typeface="Andalus" pitchFamily="18" charset="-78"/>
              <a:cs typeface="Andalus" pitchFamily="18" charset="-78"/>
            </a:endParaRPr>
          </a:p>
        </p:txBody>
      </p:sp>
      <p:sp>
        <p:nvSpPr>
          <p:cNvPr id="4" name="Title 5"/>
          <p:cNvSpPr>
            <a:spLocks noGrp="1"/>
          </p:cNvSpPr>
          <p:nvPr>
            <p:ph type="ctrTitle"/>
          </p:nvPr>
        </p:nvSpPr>
        <p:spPr>
          <a:xfrm>
            <a:off x="1000100" y="571480"/>
            <a:ext cx="4214842" cy="928694"/>
          </a:xfrm>
        </p:spPr>
        <p:txBody>
          <a:bodyPr/>
          <a:lstStyle/>
          <a:p>
            <a:pPr fontAlgn="auto">
              <a:spcAft>
                <a:spcPts val="0"/>
              </a:spcAft>
              <a:defRPr/>
            </a:pPr>
            <a:r>
              <a:rPr lang="en-US" sz="2700" dirty="0" err="1" smtClean="0">
                <a:solidFill>
                  <a:schemeClr val="bg2">
                    <a:lumMod val="20000"/>
                    <a:lumOff val="80000"/>
                  </a:schemeClr>
                </a:solidFill>
              </a:rPr>
              <a:t>Sistema</a:t>
            </a:r>
            <a:r>
              <a:rPr lang="en-US" sz="2700" dirty="0" smtClean="0">
                <a:solidFill>
                  <a:schemeClr val="bg2">
                    <a:lumMod val="20000"/>
                    <a:lumOff val="80000"/>
                  </a:schemeClr>
                </a:solidFill>
              </a:rPr>
              <a:t> </a:t>
            </a:r>
            <a:r>
              <a:rPr lang="en-US" sz="2700" dirty="0" err="1" smtClean="0">
                <a:solidFill>
                  <a:schemeClr val="bg2">
                    <a:lumMod val="20000"/>
                    <a:lumOff val="80000"/>
                  </a:schemeClr>
                </a:solidFill>
              </a:rPr>
              <a:t>Tributario</a:t>
            </a:r>
            <a:r>
              <a:rPr lang="en-US" sz="2700" dirty="0" smtClean="0">
                <a:solidFill>
                  <a:schemeClr val="bg2">
                    <a:lumMod val="20000"/>
                    <a:lumOff val="80000"/>
                  </a:schemeClr>
                </a:solidFill>
              </a:rPr>
              <a:t> Boliviano</a:t>
            </a:r>
            <a:br>
              <a:rPr lang="en-US" sz="2700" dirty="0" smtClean="0">
                <a:solidFill>
                  <a:schemeClr val="bg2">
                    <a:lumMod val="20000"/>
                    <a:lumOff val="80000"/>
                  </a:schemeClr>
                </a:solidFill>
              </a:rPr>
            </a:br>
            <a:endParaRPr lang="en-US" sz="27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71500" y="1214438"/>
            <a:ext cx="7854950" cy="5429250"/>
          </a:xfrm>
        </p:spPr>
        <p:txBody>
          <a:bodyPr>
            <a:noAutofit/>
          </a:bodyPr>
          <a:lstStyle/>
          <a:p>
            <a:pPr marR="0" algn="just"/>
            <a:r>
              <a:rPr lang="es-ES" sz="1600" b="1" smtClean="0">
                <a:solidFill>
                  <a:srgbClr val="B5EDFD"/>
                </a:solidFill>
                <a:latin typeface="Andalus" pitchFamily="18" charset="-78"/>
                <a:cs typeface="Andalus" pitchFamily="18" charset="-78"/>
              </a:rPr>
              <a:t>5. DETERMINACION DE LA UTILIDAD NETA</a:t>
            </a:r>
          </a:p>
          <a:p>
            <a:pPr marR="0" algn="just"/>
            <a:endParaRPr lang="es-ES" sz="1600" b="1" smtClean="0">
              <a:solidFill>
                <a:srgbClr val="B5EDFD"/>
              </a:solidFill>
              <a:latin typeface="Andalus" pitchFamily="18" charset="-78"/>
              <a:cs typeface="Andalus" pitchFamily="18" charset="-78"/>
            </a:endParaRPr>
          </a:p>
          <a:p>
            <a:pPr marR="0" algn="just"/>
            <a:r>
              <a:rPr lang="es-ES" sz="1600" b="1" smtClean="0">
                <a:solidFill>
                  <a:srgbClr val="B5EDFD"/>
                </a:solidFill>
                <a:latin typeface="Andalus" pitchFamily="18" charset="-78"/>
                <a:cs typeface="Andalus" pitchFamily="18" charset="-78"/>
              </a:rPr>
              <a:t>La utilidad neta imponible será la resultante de deducir de la utilidad bruta (ingresos menos gastos de venta)</a:t>
            </a:r>
          </a:p>
          <a:p>
            <a:pPr marR="0" algn="just"/>
            <a:r>
              <a:rPr lang="es-ES" sz="1600" b="1" smtClean="0">
                <a:solidFill>
                  <a:srgbClr val="B5EDFD"/>
                </a:solidFill>
                <a:latin typeface="Andalus" pitchFamily="18" charset="-78"/>
                <a:cs typeface="Andalus" pitchFamily="18" charset="-78"/>
              </a:rPr>
              <a:t>6. EXENCIONES.- </a:t>
            </a:r>
          </a:p>
          <a:p>
            <a:pPr marR="0" algn="just"/>
            <a:r>
              <a:rPr lang="es-ES" sz="1600" b="1" smtClean="0">
                <a:solidFill>
                  <a:srgbClr val="B5EDFD"/>
                </a:solidFill>
                <a:latin typeface="Andalus" pitchFamily="18" charset="-78"/>
                <a:cs typeface="Andalus" pitchFamily="18" charset="-78"/>
              </a:rPr>
              <a:t>Están exentas del impuesto:</a:t>
            </a:r>
          </a:p>
          <a:p>
            <a:pPr marR="0" algn="just"/>
            <a:endParaRPr lang="es-ES" sz="1600" b="1" smtClean="0">
              <a:solidFill>
                <a:srgbClr val="B5EDFD"/>
              </a:solidFill>
              <a:latin typeface="Andalus" pitchFamily="18" charset="-78"/>
              <a:cs typeface="Andalus" pitchFamily="18" charset="-78"/>
            </a:endParaRPr>
          </a:p>
          <a:p>
            <a:pPr marR="0" algn="just">
              <a:buFont typeface="Calibri" pitchFamily="34" charset="0"/>
              <a:buAutoNum type="alphaLcParenR"/>
            </a:pPr>
            <a:r>
              <a:rPr lang="es-ES" sz="1600" b="1" smtClean="0">
                <a:solidFill>
                  <a:srgbClr val="B5EDFD"/>
                </a:solidFill>
                <a:latin typeface="Andalus" pitchFamily="18" charset="-78"/>
                <a:cs typeface="Andalus" pitchFamily="18" charset="-78"/>
              </a:rPr>
              <a:t>Las actividades del Estado Nacional, las Prefecturas Departamentales, las</a:t>
            </a:r>
          </a:p>
          <a:p>
            <a:pPr marR="0" algn="just">
              <a:buFont typeface="Calibri" pitchFamily="34" charset="0"/>
              <a:buAutoNum type="alphaLcParenR"/>
            </a:pPr>
            <a:r>
              <a:rPr lang="es-ES" sz="1600" b="1" smtClean="0">
                <a:solidFill>
                  <a:srgbClr val="B5EDFD"/>
                </a:solidFill>
                <a:latin typeface="Andalus" pitchFamily="18" charset="-78"/>
                <a:cs typeface="Andalus" pitchFamily="18" charset="-78"/>
              </a:rPr>
              <a:t>Municipalidades, las Universidades Públicas.</a:t>
            </a:r>
          </a:p>
          <a:p>
            <a:pPr marR="0" algn="just">
              <a:buFont typeface="Calibri" pitchFamily="34" charset="0"/>
              <a:buAutoNum type="alphaLcParenR"/>
            </a:pPr>
            <a:r>
              <a:rPr lang="es-ES" sz="1600" b="1" smtClean="0">
                <a:solidFill>
                  <a:srgbClr val="B5EDFD"/>
                </a:solidFill>
                <a:latin typeface="Andalus" pitchFamily="18" charset="-78"/>
                <a:cs typeface="Andalus" pitchFamily="18" charset="-78"/>
              </a:rPr>
              <a:t>Las utilidades obtenidas por las asociaciones civiles, fundaciones o instituciones no lucrativas.</a:t>
            </a:r>
          </a:p>
          <a:p>
            <a:pPr marR="0" algn="just">
              <a:buFont typeface="Calibri" pitchFamily="34" charset="0"/>
              <a:buAutoNum type="alphaLcParenR"/>
            </a:pPr>
            <a:r>
              <a:rPr lang="es-ES" sz="1600" b="1" smtClean="0">
                <a:solidFill>
                  <a:srgbClr val="B5EDFD"/>
                </a:solidFill>
                <a:latin typeface="Andalus" pitchFamily="18" charset="-78"/>
                <a:cs typeface="Andalus" pitchFamily="18" charset="-78"/>
              </a:rPr>
              <a:t>Los intereses a favor de organismos internacionales de crédito e instituciones oficiales extranjeras, cuyos convenios hayan sido ratificados por el Honorable Congreso Nacional.</a:t>
            </a:r>
          </a:p>
          <a:p>
            <a:pPr marR="0" algn="just"/>
            <a:endParaRPr lang="es-ES" sz="1600" b="1" smtClean="0">
              <a:solidFill>
                <a:srgbClr val="B5EDFD"/>
              </a:solidFill>
              <a:latin typeface="Andalus" pitchFamily="18" charset="-78"/>
              <a:cs typeface="Andalus" pitchFamily="18" charset="-78"/>
            </a:endParaRPr>
          </a:p>
          <a:p>
            <a:pPr marR="0" algn="just"/>
            <a:r>
              <a:rPr lang="es-ES" sz="1600" b="1" smtClean="0">
                <a:solidFill>
                  <a:srgbClr val="B5EDFD"/>
                </a:solidFill>
                <a:latin typeface="Andalus" pitchFamily="18" charset="-78"/>
                <a:cs typeface="Andalus" pitchFamily="18" charset="-78"/>
              </a:rPr>
              <a:t>7. ALICUOTA Las utilidades netas imponibles que obtengan las empresas obligadas al pago del impuesto creado por este Título, quedan sujetas a la tasa del 25% (veinticinco por ciento).</a:t>
            </a:r>
          </a:p>
          <a:p>
            <a:pPr marR="0" algn="just"/>
            <a:endParaRPr lang="es-ES" sz="1600" b="1" smtClean="0">
              <a:solidFill>
                <a:srgbClr val="B5EDFD"/>
              </a:solidFill>
              <a:latin typeface="Andalus" pitchFamily="18" charset="-78"/>
              <a:cs typeface="Andalus" pitchFamily="18" charset="-78"/>
            </a:endParaRPr>
          </a:p>
        </p:txBody>
      </p:sp>
      <p:sp>
        <p:nvSpPr>
          <p:cNvPr id="4" name="Title 5"/>
          <p:cNvSpPr>
            <a:spLocks noGrp="1"/>
          </p:cNvSpPr>
          <p:nvPr>
            <p:ph type="ctrTitle"/>
          </p:nvPr>
        </p:nvSpPr>
        <p:spPr>
          <a:xfrm>
            <a:off x="1000100" y="571480"/>
            <a:ext cx="4214842" cy="928694"/>
          </a:xfrm>
        </p:spPr>
        <p:txBody>
          <a:bodyPr/>
          <a:lstStyle/>
          <a:p>
            <a:pPr fontAlgn="auto">
              <a:spcAft>
                <a:spcPts val="0"/>
              </a:spcAft>
              <a:defRPr/>
            </a:pPr>
            <a:r>
              <a:rPr lang="en-US" sz="2700" dirty="0" err="1" smtClean="0">
                <a:solidFill>
                  <a:schemeClr val="bg2">
                    <a:lumMod val="20000"/>
                    <a:lumOff val="80000"/>
                  </a:schemeClr>
                </a:solidFill>
              </a:rPr>
              <a:t>Sistema</a:t>
            </a:r>
            <a:r>
              <a:rPr lang="en-US" sz="2700" dirty="0" smtClean="0">
                <a:solidFill>
                  <a:schemeClr val="bg2">
                    <a:lumMod val="20000"/>
                    <a:lumOff val="80000"/>
                  </a:schemeClr>
                </a:solidFill>
              </a:rPr>
              <a:t> </a:t>
            </a:r>
            <a:r>
              <a:rPr lang="en-US" sz="2700" dirty="0" err="1" smtClean="0">
                <a:solidFill>
                  <a:schemeClr val="bg2">
                    <a:lumMod val="20000"/>
                    <a:lumOff val="80000"/>
                  </a:schemeClr>
                </a:solidFill>
              </a:rPr>
              <a:t>Tributario</a:t>
            </a:r>
            <a:r>
              <a:rPr lang="en-US" sz="2700" dirty="0" smtClean="0">
                <a:solidFill>
                  <a:schemeClr val="bg2">
                    <a:lumMod val="20000"/>
                    <a:lumOff val="80000"/>
                  </a:schemeClr>
                </a:solidFill>
              </a:rPr>
              <a:t> Boliviano</a:t>
            </a:r>
            <a:br>
              <a:rPr lang="en-US" sz="2700" dirty="0" smtClean="0">
                <a:solidFill>
                  <a:schemeClr val="bg2">
                    <a:lumMod val="20000"/>
                    <a:lumOff val="80000"/>
                  </a:schemeClr>
                </a:solidFill>
              </a:rPr>
            </a:br>
            <a:endParaRPr lang="en-US" sz="27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ubtitle 2"/>
          <p:cNvSpPr>
            <a:spLocks noGrp="1"/>
          </p:cNvSpPr>
          <p:nvPr>
            <p:ph type="subTitle" idx="1"/>
          </p:nvPr>
        </p:nvSpPr>
        <p:spPr>
          <a:xfrm>
            <a:off x="571500" y="1214438"/>
            <a:ext cx="7854950" cy="5429250"/>
          </a:xfrm>
        </p:spPr>
        <p:txBody>
          <a:bodyPr/>
          <a:lstStyle/>
          <a:p>
            <a:pPr marR="0" algn="just"/>
            <a:r>
              <a:rPr lang="es-ES" sz="1600" b="1" smtClean="0">
                <a:solidFill>
                  <a:srgbClr val="B5EDFD"/>
                </a:solidFill>
                <a:latin typeface="Andalus" pitchFamily="18" charset="-78"/>
                <a:cs typeface="Andalus" pitchFamily="18" charset="-78"/>
              </a:rPr>
              <a:t>IMPUESTO A LAS TRANSACCIONES (IT)</a:t>
            </a:r>
          </a:p>
          <a:p>
            <a:pPr marR="0" algn="just"/>
            <a:endParaRPr lang="es-ES" sz="1600" b="1" smtClean="0">
              <a:solidFill>
                <a:srgbClr val="B5EDFD"/>
              </a:solidFill>
              <a:latin typeface="Andalus" pitchFamily="18" charset="-78"/>
              <a:cs typeface="Andalus" pitchFamily="18" charset="-78"/>
            </a:endParaRPr>
          </a:p>
          <a:p>
            <a:pPr marR="0" algn="just"/>
            <a:r>
              <a:rPr lang="es-ES" sz="1600" b="1" smtClean="0">
                <a:solidFill>
                  <a:srgbClr val="B5EDFD"/>
                </a:solidFill>
                <a:latin typeface="Andalus" pitchFamily="18" charset="-78"/>
                <a:cs typeface="Andalus" pitchFamily="18" charset="-78"/>
              </a:rPr>
              <a:t>1. OBJETO.- </a:t>
            </a:r>
          </a:p>
          <a:p>
            <a:pPr marR="0" algn="just"/>
            <a:r>
              <a:rPr lang="es-ES" sz="1600" b="1" smtClean="0">
                <a:solidFill>
                  <a:srgbClr val="B5EDFD"/>
                </a:solidFill>
                <a:latin typeface="Andalus" pitchFamily="18" charset="-78"/>
                <a:cs typeface="Andalus" pitchFamily="18" charset="-78"/>
              </a:rPr>
              <a:t>El ejercicio en el territorio nacional, del comercio, industria, profesión, oficio, negocio, alquiler de bienes, obras y servicios o de cualquier otra actividad - lucrativa o no - cualquiera sea la naturaleza del sujeto que la preste, estará alcanzado con el impuesto que crea este Título, que se denominará Impuesto a las Transacciones.</a:t>
            </a:r>
          </a:p>
          <a:p>
            <a:pPr marR="0" algn="just"/>
            <a:r>
              <a:rPr lang="es-ES" sz="1600" b="1" smtClean="0">
                <a:solidFill>
                  <a:srgbClr val="B5EDFD"/>
                </a:solidFill>
                <a:latin typeface="Andalus" pitchFamily="18" charset="-78"/>
                <a:cs typeface="Andalus" pitchFamily="18" charset="-78"/>
              </a:rPr>
              <a:t>También están incluidos en el objeto de este impuesto los actos a título gratuito que supongan la transferencia de dominio de bienes muebles, inmuebles y derechos.</a:t>
            </a:r>
          </a:p>
          <a:p>
            <a:pPr marR="0" algn="just"/>
            <a:endParaRPr lang="es-ES" sz="1600" b="1" smtClean="0">
              <a:solidFill>
                <a:srgbClr val="B5EDFD"/>
              </a:solidFill>
              <a:latin typeface="Andalus" pitchFamily="18" charset="-78"/>
              <a:cs typeface="Andalus" pitchFamily="18" charset="-78"/>
            </a:endParaRPr>
          </a:p>
          <a:p>
            <a:pPr marR="0" algn="just"/>
            <a:r>
              <a:rPr lang="es-ES" sz="1600" b="1" smtClean="0">
                <a:solidFill>
                  <a:srgbClr val="B5EDFD"/>
                </a:solidFill>
                <a:latin typeface="Andalus" pitchFamily="18" charset="-78"/>
                <a:cs typeface="Andalus" pitchFamily="18" charset="-78"/>
              </a:rPr>
              <a:t>2. SUJETO.- </a:t>
            </a:r>
          </a:p>
          <a:p>
            <a:pPr marR="0" algn="just"/>
            <a:r>
              <a:rPr lang="es-ES" sz="1600" b="1" smtClean="0">
                <a:solidFill>
                  <a:srgbClr val="B5EDFD"/>
                </a:solidFill>
                <a:latin typeface="Andalus" pitchFamily="18" charset="-78"/>
                <a:cs typeface="Andalus" pitchFamily="18" charset="-78"/>
              </a:rPr>
              <a:t>Son contribuyentes del impuesto las personas naturales y jurídicas, empresas públicas y privadas y sociedades con o sin personalidad jurídica, incluidas las empresas unipersonales</a:t>
            </a:r>
          </a:p>
          <a:p>
            <a:pPr marR="0" algn="just"/>
            <a:endParaRPr lang="es-ES" sz="1600" b="1" smtClean="0">
              <a:solidFill>
                <a:srgbClr val="B5EDFD"/>
              </a:solidFill>
              <a:latin typeface="Andalus" pitchFamily="18" charset="-78"/>
              <a:cs typeface="Andalus" pitchFamily="18" charset="-78"/>
            </a:endParaRPr>
          </a:p>
          <a:p>
            <a:pPr marR="0" algn="just"/>
            <a:r>
              <a:rPr lang="es-ES" sz="1600" b="1" smtClean="0">
                <a:solidFill>
                  <a:srgbClr val="B5EDFD"/>
                </a:solidFill>
                <a:latin typeface="Andalus" pitchFamily="18" charset="-78"/>
                <a:cs typeface="Andalus" pitchFamily="18" charset="-78"/>
              </a:rPr>
              <a:t>3. BASE DE CÁLCULO.- </a:t>
            </a:r>
          </a:p>
          <a:p>
            <a:pPr marR="0" algn="just"/>
            <a:r>
              <a:rPr lang="es-ES" sz="1600" b="1" smtClean="0">
                <a:solidFill>
                  <a:srgbClr val="B5EDFD"/>
                </a:solidFill>
                <a:latin typeface="Andalus" pitchFamily="18" charset="-78"/>
                <a:cs typeface="Andalus" pitchFamily="18" charset="-78"/>
              </a:rPr>
              <a:t>El impuesto se determinará sobre la base de los ingresos brutos devengados durante el período fiscal por el ejercicio de la actividad gravada.</a:t>
            </a:r>
          </a:p>
          <a:p>
            <a:pPr marR="0" algn="just"/>
            <a:r>
              <a:rPr lang="es-ES" sz="1600" b="1" smtClean="0">
                <a:solidFill>
                  <a:srgbClr val="B5EDFD"/>
                </a:solidFill>
                <a:latin typeface="Andalus" pitchFamily="18" charset="-78"/>
                <a:cs typeface="Andalus" pitchFamily="18" charset="-78"/>
              </a:rPr>
              <a:t>Se considera ingreso bruto el valor o monto total</a:t>
            </a:r>
          </a:p>
        </p:txBody>
      </p:sp>
      <p:sp>
        <p:nvSpPr>
          <p:cNvPr id="4" name="Title 5"/>
          <p:cNvSpPr>
            <a:spLocks noGrp="1"/>
          </p:cNvSpPr>
          <p:nvPr>
            <p:ph type="ctrTitle"/>
          </p:nvPr>
        </p:nvSpPr>
        <p:spPr>
          <a:xfrm>
            <a:off x="1000100" y="571480"/>
            <a:ext cx="4214842" cy="928694"/>
          </a:xfrm>
        </p:spPr>
        <p:txBody>
          <a:bodyPr/>
          <a:lstStyle/>
          <a:p>
            <a:pPr fontAlgn="auto">
              <a:spcAft>
                <a:spcPts val="0"/>
              </a:spcAft>
              <a:defRPr/>
            </a:pPr>
            <a:r>
              <a:rPr lang="en-US" sz="2700" dirty="0" err="1" smtClean="0">
                <a:solidFill>
                  <a:schemeClr val="bg2">
                    <a:lumMod val="20000"/>
                    <a:lumOff val="80000"/>
                  </a:schemeClr>
                </a:solidFill>
              </a:rPr>
              <a:t>Sistema</a:t>
            </a:r>
            <a:r>
              <a:rPr lang="en-US" sz="2700" dirty="0" smtClean="0">
                <a:solidFill>
                  <a:schemeClr val="bg2">
                    <a:lumMod val="20000"/>
                    <a:lumOff val="80000"/>
                  </a:schemeClr>
                </a:solidFill>
              </a:rPr>
              <a:t> </a:t>
            </a:r>
            <a:r>
              <a:rPr lang="en-US" sz="2700" dirty="0" err="1" smtClean="0">
                <a:solidFill>
                  <a:schemeClr val="bg2">
                    <a:lumMod val="20000"/>
                    <a:lumOff val="80000"/>
                  </a:schemeClr>
                </a:solidFill>
              </a:rPr>
              <a:t>Tributario</a:t>
            </a:r>
            <a:r>
              <a:rPr lang="en-US" sz="2700" dirty="0" smtClean="0">
                <a:solidFill>
                  <a:schemeClr val="bg2">
                    <a:lumMod val="20000"/>
                    <a:lumOff val="80000"/>
                  </a:schemeClr>
                </a:solidFill>
              </a:rPr>
              <a:t> Boliviano</a:t>
            </a:r>
            <a:br>
              <a:rPr lang="en-US" sz="2700" dirty="0" smtClean="0">
                <a:solidFill>
                  <a:schemeClr val="bg2">
                    <a:lumMod val="20000"/>
                    <a:lumOff val="80000"/>
                  </a:schemeClr>
                </a:solidFill>
              </a:rPr>
            </a:br>
            <a:endParaRPr lang="en-US" sz="27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71500" y="1214438"/>
            <a:ext cx="7854950" cy="5429250"/>
          </a:xfrm>
        </p:spPr>
        <p:txBody>
          <a:bodyPr>
            <a:noAutofit/>
          </a:bodyPr>
          <a:lstStyle/>
          <a:p>
            <a:pPr marR="0" algn="just"/>
            <a:r>
              <a:rPr lang="es-ES" sz="1500" b="1" smtClean="0">
                <a:solidFill>
                  <a:srgbClr val="B5EDFD"/>
                </a:solidFill>
                <a:latin typeface="Andalus" pitchFamily="18" charset="-78"/>
                <a:cs typeface="Andalus" pitchFamily="18" charset="-78"/>
              </a:rPr>
              <a:t>4. ALICUOTA DEL IMPUESTO.-</a:t>
            </a:r>
          </a:p>
          <a:p>
            <a:pPr marR="0" algn="just"/>
            <a:r>
              <a:rPr lang="es-ES" sz="1500" b="1" smtClean="0">
                <a:solidFill>
                  <a:srgbClr val="B5EDFD"/>
                </a:solidFill>
                <a:latin typeface="Andalus" pitchFamily="18" charset="-78"/>
                <a:cs typeface="Andalus" pitchFamily="18" charset="-78"/>
              </a:rPr>
              <a:t>Se establece una alícuota general del tres por ciento (3%).</a:t>
            </a:r>
          </a:p>
          <a:p>
            <a:pPr marR="0" algn="just"/>
            <a:endParaRPr lang="es-ES" sz="1500" b="1" smtClean="0">
              <a:solidFill>
                <a:srgbClr val="B5EDFD"/>
              </a:solidFill>
              <a:latin typeface="Andalus" pitchFamily="18" charset="-78"/>
              <a:cs typeface="Andalus" pitchFamily="18" charset="-78"/>
            </a:endParaRPr>
          </a:p>
          <a:p>
            <a:pPr marR="0" algn="just"/>
            <a:r>
              <a:rPr lang="es-ES" sz="1500" b="1" smtClean="0">
                <a:solidFill>
                  <a:srgbClr val="B5EDFD"/>
                </a:solidFill>
                <a:latin typeface="Andalus" pitchFamily="18" charset="-78"/>
                <a:cs typeface="Andalus" pitchFamily="18" charset="-78"/>
              </a:rPr>
              <a:t>5. EXENCIONES.- </a:t>
            </a:r>
          </a:p>
          <a:p>
            <a:pPr marR="0" algn="just"/>
            <a:r>
              <a:rPr lang="es-ES" sz="1500" b="1" smtClean="0">
                <a:solidFill>
                  <a:srgbClr val="B5EDFD"/>
                </a:solidFill>
                <a:latin typeface="Andalus" pitchFamily="18" charset="-78"/>
                <a:cs typeface="Andalus" pitchFamily="18" charset="-78"/>
              </a:rPr>
              <a:t>Están exentos del pago de este gravamen:</a:t>
            </a:r>
          </a:p>
          <a:p>
            <a:pPr marR="0" algn="just">
              <a:buFont typeface="Calibri" pitchFamily="34" charset="0"/>
              <a:buAutoNum type="alphaLcParenR"/>
            </a:pPr>
            <a:r>
              <a:rPr lang="es-ES" sz="1500" b="1" smtClean="0">
                <a:solidFill>
                  <a:srgbClr val="B5EDFD"/>
                </a:solidFill>
                <a:latin typeface="Andalus" pitchFamily="18" charset="-78"/>
                <a:cs typeface="Andalus" pitchFamily="18" charset="-78"/>
              </a:rPr>
              <a:t>El trabajo personal ejecutado en relación de dependencia, con remuneración fija o variable.</a:t>
            </a:r>
          </a:p>
          <a:p>
            <a:pPr marR="0" algn="just">
              <a:buFont typeface="Calibri" pitchFamily="34" charset="0"/>
              <a:buAutoNum type="alphaLcParenR"/>
            </a:pPr>
            <a:r>
              <a:rPr lang="es-ES" sz="1500" b="1" smtClean="0">
                <a:solidFill>
                  <a:srgbClr val="B5EDFD"/>
                </a:solidFill>
                <a:latin typeface="Andalus" pitchFamily="18" charset="-78"/>
                <a:cs typeface="Andalus" pitchFamily="18" charset="-78"/>
              </a:rPr>
              <a:t>El desempeño de cargos públicos.</a:t>
            </a:r>
          </a:p>
          <a:p>
            <a:pPr marR="0" algn="just">
              <a:buFont typeface="Calibri" pitchFamily="34" charset="0"/>
              <a:buAutoNum type="alphaLcParenR"/>
            </a:pPr>
            <a:r>
              <a:rPr lang="es-ES" sz="1500" b="1" smtClean="0">
                <a:solidFill>
                  <a:srgbClr val="B5EDFD"/>
                </a:solidFill>
                <a:latin typeface="Andalus" pitchFamily="18" charset="-78"/>
                <a:cs typeface="Andalus" pitchFamily="18" charset="-78"/>
              </a:rPr>
              <a:t>Los servicios prestados por el Estado Nacional, los departamentos y las municipalidades, sus dependencias, reparticiones descentralizadas y desconcentradas, con excepción de las empresas públicas.</a:t>
            </a:r>
          </a:p>
          <a:p>
            <a:pPr marR="0" algn="just">
              <a:buFont typeface="Calibri" pitchFamily="34" charset="0"/>
              <a:buAutoNum type="alphaLcParenR"/>
            </a:pPr>
            <a:r>
              <a:rPr lang="es-ES" sz="1500" b="1" smtClean="0">
                <a:solidFill>
                  <a:srgbClr val="B5EDFD"/>
                </a:solidFill>
                <a:latin typeface="Andalus" pitchFamily="18" charset="-78"/>
                <a:cs typeface="Andalus" pitchFamily="18" charset="-78"/>
              </a:rPr>
              <a:t>Los intereses de depósito en caja de ahorro, cuentas corrientes, a plazo fijo, así como todo ingreso proveniente de las inversiones en valores.</a:t>
            </a:r>
          </a:p>
          <a:p>
            <a:pPr marR="0" algn="just">
              <a:buFont typeface="Calibri" pitchFamily="34" charset="0"/>
              <a:buAutoNum type="alphaLcParenR"/>
            </a:pPr>
            <a:r>
              <a:rPr lang="es-ES" sz="1500" b="1" smtClean="0">
                <a:solidFill>
                  <a:srgbClr val="B5EDFD"/>
                </a:solidFill>
                <a:latin typeface="Andalus" pitchFamily="18" charset="-78"/>
                <a:cs typeface="Andalus" pitchFamily="18" charset="-78"/>
              </a:rPr>
              <a:t>Los establecimientos educacionales privados incorporados a los planes de enseñanza oficial.</a:t>
            </a:r>
          </a:p>
          <a:p>
            <a:pPr marR="0" algn="just">
              <a:buFont typeface="Calibri" pitchFamily="34" charset="0"/>
              <a:buAutoNum type="alphaLcParenR"/>
            </a:pPr>
            <a:r>
              <a:rPr lang="es-ES" sz="1500" b="1" smtClean="0">
                <a:solidFill>
                  <a:srgbClr val="B5EDFD"/>
                </a:solidFill>
                <a:latin typeface="Andalus" pitchFamily="18" charset="-78"/>
                <a:cs typeface="Andalus" pitchFamily="18" charset="-78"/>
              </a:rPr>
              <a:t>La compraventa de minerales, metales, petróleo, gas natural y sus derivados en el mercado interno, siempre que tenga como destino la exportación de dichos productos, conforme a reglamentación.</a:t>
            </a:r>
          </a:p>
          <a:p>
            <a:pPr marR="0" algn="just"/>
            <a:r>
              <a:rPr lang="es-BO" sz="1500" b="1" smtClean="0"/>
              <a:t>6. PERIODO FISCAL, LIQUIDACION.- </a:t>
            </a:r>
          </a:p>
          <a:p>
            <a:pPr marR="0" algn="just"/>
            <a:r>
              <a:rPr lang="es-BO" sz="1500" smtClean="0"/>
              <a:t>El impuesto resultante se liquidará y empozará – sobre la base de declaración jurada efectuada en formulario oficial – por períodos mensuales, constituyendo cada mes calendario un período fiscal.</a:t>
            </a:r>
            <a:endParaRPr lang="en-US" sz="1500" smtClean="0"/>
          </a:p>
          <a:p>
            <a:pPr marR="0" algn="just">
              <a:buFont typeface="Calibri" pitchFamily="34" charset="0"/>
              <a:buAutoNum type="alphaLcParenR"/>
            </a:pPr>
            <a:endParaRPr lang="es-ES" sz="1600" b="1" smtClean="0">
              <a:solidFill>
                <a:srgbClr val="B5EDFD"/>
              </a:solidFill>
              <a:latin typeface="Andalus" pitchFamily="18" charset="-78"/>
              <a:cs typeface="Andalus" pitchFamily="18" charset="-78"/>
            </a:endParaRPr>
          </a:p>
        </p:txBody>
      </p:sp>
      <p:sp>
        <p:nvSpPr>
          <p:cNvPr id="4" name="Title 5"/>
          <p:cNvSpPr>
            <a:spLocks noGrp="1"/>
          </p:cNvSpPr>
          <p:nvPr>
            <p:ph type="ctrTitle"/>
          </p:nvPr>
        </p:nvSpPr>
        <p:spPr>
          <a:xfrm>
            <a:off x="1000100" y="571480"/>
            <a:ext cx="4214842" cy="928694"/>
          </a:xfrm>
        </p:spPr>
        <p:txBody>
          <a:bodyPr/>
          <a:lstStyle/>
          <a:p>
            <a:pPr fontAlgn="auto">
              <a:spcAft>
                <a:spcPts val="0"/>
              </a:spcAft>
              <a:defRPr/>
            </a:pPr>
            <a:r>
              <a:rPr lang="en-US" sz="2700" dirty="0" err="1" smtClean="0">
                <a:solidFill>
                  <a:schemeClr val="bg2">
                    <a:lumMod val="20000"/>
                    <a:lumOff val="80000"/>
                  </a:schemeClr>
                </a:solidFill>
              </a:rPr>
              <a:t>Sistema</a:t>
            </a:r>
            <a:r>
              <a:rPr lang="en-US" sz="2700" dirty="0" smtClean="0">
                <a:solidFill>
                  <a:schemeClr val="bg2">
                    <a:lumMod val="20000"/>
                    <a:lumOff val="80000"/>
                  </a:schemeClr>
                </a:solidFill>
              </a:rPr>
              <a:t> </a:t>
            </a:r>
            <a:r>
              <a:rPr lang="en-US" sz="2700" dirty="0" err="1" smtClean="0">
                <a:solidFill>
                  <a:schemeClr val="bg2">
                    <a:lumMod val="20000"/>
                    <a:lumOff val="80000"/>
                  </a:schemeClr>
                </a:solidFill>
              </a:rPr>
              <a:t>Tributario</a:t>
            </a:r>
            <a:r>
              <a:rPr lang="en-US" sz="2700" dirty="0" smtClean="0">
                <a:solidFill>
                  <a:schemeClr val="bg2">
                    <a:lumMod val="20000"/>
                    <a:lumOff val="80000"/>
                  </a:schemeClr>
                </a:solidFill>
              </a:rPr>
              <a:t> Boliviano</a:t>
            </a:r>
            <a:br>
              <a:rPr lang="en-US" sz="2700" dirty="0" smtClean="0">
                <a:solidFill>
                  <a:schemeClr val="bg2">
                    <a:lumMod val="20000"/>
                    <a:lumOff val="80000"/>
                  </a:schemeClr>
                </a:solidFill>
              </a:rPr>
            </a:br>
            <a:endParaRPr lang="en-US" sz="27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938" y="1500188"/>
            <a:ext cx="7786687" cy="4572000"/>
          </a:xfrm>
        </p:spPr>
        <p:txBody>
          <a:bodyPr>
            <a:normAutofit/>
          </a:bodyPr>
          <a:lstStyle/>
          <a:p>
            <a:pPr marL="457200" marR="0" indent="-457200" algn="just">
              <a:buFont typeface="Calibri" pitchFamily="34" charset="0"/>
              <a:buAutoNum type="arabicPeriod"/>
            </a:pPr>
            <a:r>
              <a:rPr lang="es-BO" sz="2200" b="1" smtClean="0">
                <a:solidFill>
                  <a:srgbClr val="B5EDFD"/>
                </a:solidFill>
                <a:latin typeface="Andalus" pitchFamily="18" charset="-78"/>
                <a:cs typeface="Andalus" pitchFamily="18" charset="-78"/>
              </a:rPr>
              <a:t>Impuesto al Valor Agregado (IVA)</a:t>
            </a:r>
            <a:endParaRPr lang="en-US" sz="2200" smtClean="0">
              <a:solidFill>
                <a:srgbClr val="B5EDFD"/>
              </a:solidFill>
              <a:latin typeface="Andalus" pitchFamily="18" charset="-78"/>
              <a:cs typeface="Andalus" pitchFamily="18" charset="-78"/>
            </a:endParaRPr>
          </a:p>
          <a:p>
            <a:pPr marL="457200" marR="0" indent="-457200" algn="just">
              <a:buFont typeface="Calibri" pitchFamily="34" charset="0"/>
              <a:buAutoNum type="arabicPeriod"/>
            </a:pPr>
            <a:r>
              <a:rPr lang="es-BO" sz="2200" b="1" smtClean="0">
                <a:solidFill>
                  <a:srgbClr val="B5EDFD"/>
                </a:solidFill>
                <a:latin typeface="Andalus" pitchFamily="18" charset="-78"/>
                <a:cs typeface="Andalus" pitchFamily="18" charset="-78"/>
              </a:rPr>
              <a:t>Régimen complementario al impuesto al valor agregado (RC-IVA)</a:t>
            </a:r>
            <a:endParaRPr lang="en-US" sz="2200" smtClean="0">
              <a:solidFill>
                <a:srgbClr val="B5EDFD"/>
              </a:solidFill>
              <a:latin typeface="Andalus" pitchFamily="18" charset="-78"/>
              <a:cs typeface="Andalus" pitchFamily="18" charset="-78"/>
            </a:endParaRPr>
          </a:p>
          <a:p>
            <a:pPr marL="457200" marR="0" indent="-457200" algn="just">
              <a:buFont typeface="Calibri" pitchFamily="34" charset="0"/>
              <a:buAutoNum type="arabicPeriod"/>
            </a:pPr>
            <a:r>
              <a:rPr lang="es-BO" sz="2200" b="1" smtClean="0">
                <a:solidFill>
                  <a:srgbClr val="B5EDFD"/>
                </a:solidFill>
                <a:latin typeface="Andalus" pitchFamily="18" charset="-78"/>
                <a:cs typeface="Andalus" pitchFamily="18" charset="-78"/>
              </a:rPr>
              <a:t>Impuesto sobre las utilidades de las empresas (IUE)</a:t>
            </a:r>
            <a:endParaRPr lang="en-US" sz="2200" smtClean="0">
              <a:solidFill>
                <a:srgbClr val="B5EDFD"/>
              </a:solidFill>
              <a:latin typeface="Andalus" pitchFamily="18" charset="-78"/>
              <a:cs typeface="Andalus" pitchFamily="18" charset="-78"/>
            </a:endParaRPr>
          </a:p>
          <a:p>
            <a:pPr marL="457200" marR="0" indent="-457200" algn="just">
              <a:buFont typeface="Calibri" pitchFamily="34" charset="0"/>
              <a:buAutoNum type="arabicPeriod"/>
            </a:pPr>
            <a:r>
              <a:rPr lang="es-BO" sz="2200" b="1" smtClean="0">
                <a:solidFill>
                  <a:srgbClr val="B5EDFD"/>
                </a:solidFill>
                <a:latin typeface="Andalus" pitchFamily="18" charset="-78"/>
                <a:cs typeface="Andalus" pitchFamily="18" charset="-78"/>
              </a:rPr>
              <a:t>Impuesto a las transacciones (IT)</a:t>
            </a:r>
            <a:endParaRPr lang="en-US" sz="2200" smtClean="0">
              <a:solidFill>
                <a:srgbClr val="B5EDFD"/>
              </a:solidFill>
              <a:latin typeface="Andalus" pitchFamily="18" charset="-78"/>
              <a:cs typeface="Andalus" pitchFamily="18" charset="-78"/>
            </a:endParaRPr>
          </a:p>
          <a:p>
            <a:pPr marL="457200" marR="0" indent="-457200" algn="just">
              <a:buFont typeface="Calibri" pitchFamily="34" charset="0"/>
              <a:buAutoNum type="arabicPeriod"/>
            </a:pPr>
            <a:r>
              <a:rPr lang="es-BO" sz="2200" b="1" smtClean="0">
                <a:solidFill>
                  <a:srgbClr val="B5EDFD"/>
                </a:solidFill>
                <a:latin typeface="Andalus" pitchFamily="18" charset="-78"/>
                <a:cs typeface="Andalus" pitchFamily="18" charset="-78"/>
              </a:rPr>
              <a:t>Impuesto a los consumos específicos (ICE)</a:t>
            </a:r>
            <a:endParaRPr lang="en-US" sz="2200" smtClean="0">
              <a:solidFill>
                <a:srgbClr val="B5EDFD"/>
              </a:solidFill>
              <a:latin typeface="Andalus" pitchFamily="18" charset="-78"/>
              <a:cs typeface="Andalus" pitchFamily="18" charset="-78"/>
            </a:endParaRPr>
          </a:p>
          <a:p>
            <a:pPr marL="457200" marR="0" indent="-457200" algn="just">
              <a:buFont typeface="Calibri" pitchFamily="34" charset="0"/>
              <a:buAutoNum type="arabicPeriod"/>
            </a:pPr>
            <a:r>
              <a:rPr lang="es-BO" sz="2200" b="1" smtClean="0">
                <a:solidFill>
                  <a:srgbClr val="B5EDFD"/>
                </a:solidFill>
                <a:latin typeface="Andalus" pitchFamily="18" charset="-78"/>
                <a:cs typeface="Andalus" pitchFamily="18" charset="-78"/>
              </a:rPr>
              <a:t>Impuesto a las sucesiones y a las trasmisiones gratuitas de bienes (TGB)</a:t>
            </a:r>
            <a:endParaRPr lang="en-US" sz="2200" smtClean="0">
              <a:solidFill>
                <a:srgbClr val="B5EDFD"/>
              </a:solidFill>
              <a:latin typeface="Andalus" pitchFamily="18" charset="-78"/>
              <a:cs typeface="Andalus" pitchFamily="18" charset="-78"/>
            </a:endParaRPr>
          </a:p>
          <a:p>
            <a:pPr marL="457200" marR="0" indent="-457200" algn="just">
              <a:buFont typeface="Calibri" pitchFamily="34" charset="0"/>
              <a:buAutoNum type="arabicPeriod"/>
            </a:pPr>
            <a:r>
              <a:rPr lang="es-BO" sz="2200" b="1" smtClean="0">
                <a:solidFill>
                  <a:srgbClr val="B5EDFD"/>
                </a:solidFill>
                <a:latin typeface="Andalus" pitchFamily="18" charset="-78"/>
                <a:cs typeface="Andalus" pitchFamily="18" charset="-78"/>
              </a:rPr>
              <a:t>Impuesto especial a los hidrocarburos y sus derivados (IEHD)</a:t>
            </a:r>
            <a:endParaRPr lang="en-US" sz="2200" smtClean="0">
              <a:solidFill>
                <a:srgbClr val="B5EDFD"/>
              </a:solidFill>
              <a:latin typeface="Andalus" pitchFamily="18" charset="-78"/>
              <a:cs typeface="Andalus" pitchFamily="18" charset="-78"/>
            </a:endParaRPr>
          </a:p>
          <a:p>
            <a:pPr marL="457200" marR="0" indent="-457200" algn="just">
              <a:buFont typeface="Calibri" pitchFamily="34" charset="0"/>
              <a:buAutoNum type="arabicPeriod"/>
            </a:pPr>
            <a:r>
              <a:rPr lang="es-BO" sz="2200" b="1" smtClean="0">
                <a:solidFill>
                  <a:srgbClr val="B5EDFD"/>
                </a:solidFill>
                <a:latin typeface="Andalus" pitchFamily="18" charset="-78"/>
                <a:cs typeface="Andalus" pitchFamily="18" charset="-78"/>
              </a:rPr>
              <a:t>Impuesto a las transacciones financieras (ITF)</a:t>
            </a:r>
            <a:endParaRPr lang="en-US" sz="2200" smtClean="0">
              <a:solidFill>
                <a:srgbClr val="B5EDFD"/>
              </a:solidFill>
              <a:latin typeface="Andalus" pitchFamily="18" charset="-78"/>
              <a:cs typeface="Andalus" pitchFamily="18" charset="-78"/>
            </a:endParaRPr>
          </a:p>
          <a:p>
            <a:pPr marL="457200" marR="0" indent="-457200" algn="just">
              <a:buFont typeface="Calibri" pitchFamily="34" charset="0"/>
              <a:buAutoNum type="arabicPeriod"/>
            </a:pPr>
            <a:r>
              <a:rPr lang="es-BO" sz="2200" b="1" smtClean="0">
                <a:solidFill>
                  <a:srgbClr val="B5EDFD"/>
                </a:solidFill>
                <a:latin typeface="Andalus" pitchFamily="18" charset="-78"/>
                <a:cs typeface="Andalus" pitchFamily="18" charset="-78"/>
              </a:rPr>
              <a:t>Impuesto directo a los hidrocarburos (IDH)</a:t>
            </a:r>
            <a:endParaRPr lang="en-US" sz="2200" smtClean="0">
              <a:solidFill>
                <a:srgbClr val="B5EDFD"/>
              </a:solidFill>
              <a:latin typeface="Andalus" pitchFamily="18" charset="-78"/>
              <a:cs typeface="Andalus" pitchFamily="18" charset="-78"/>
            </a:endParaRPr>
          </a:p>
          <a:p>
            <a:pPr marL="457200" marR="0" indent="-457200" algn="just"/>
            <a:endParaRPr lang="en-US" smtClean="0"/>
          </a:p>
        </p:txBody>
      </p:sp>
      <p:sp>
        <p:nvSpPr>
          <p:cNvPr id="6" name="Title 5"/>
          <p:cNvSpPr>
            <a:spLocks noGrp="1"/>
          </p:cNvSpPr>
          <p:nvPr>
            <p:ph type="ctrTitle"/>
          </p:nvPr>
        </p:nvSpPr>
        <p:spPr>
          <a:xfrm>
            <a:off x="1000100" y="571480"/>
            <a:ext cx="4214842" cy="928694"/>
          </a:xfrm>
        </p:spPr>
        <p:txBody>
          <a:bodyPr/>
          <a:lstStyle/>
          <a:p>
            <a:pPr fontAlgn="auto">
              <a:spcAft>
                <a:spcPts val="0"/>
              </a:spcAft>
              <a:defRPr/>
            </a:pPr>
            <a:r>
              <a:rPr lang="en-US" sz="2700" dirty="0" err="1" smtClean="0">
                <a:solidFill>
                  <a:schemeClr val="bg2">
                    <a:lumMod val="20000"/>
                    <a:lumOff val="80000"/>
                  </a:schemeClr>
                </a:solidFill>
              </a:rPr>
              <a:t>Sistema</a:t>
            </a:r>
            <a:r>
              <a:rPr lang="en-US" sz="2700" dirty="0" smtClean="0">
                <a:solidFill>
                  <a:schemeClr val="bg2">
                    <a:lumMod val="20000"/>
                    <a:lumOff val="80000"/>
                  </a:schemeClr>
                </a:solidFill>
              </a:rPr>
              <a:t> </a:t>
            </a:r>
            <a:r>
              <a:rPr lang="en-US" sz="2700" dirty="0" err="1" smtClean="0">
                <a:solidFill>
                  <a:schemeClr val="bg2">
                    <a:lumMod val="20000"/>
                    <a:lumOff val="80000"/>
                  </a:schemeClr>
                </a:solidFill>
              </a:rPr>
              <a:t>Tributario</a:t>
            </a:r>
            <a:r>
              <a:rPr lang="en-US" sz="2700" dirty="0" smtClean="0">
                <a:solidFill>
                  <a:schemeClr val="bg2">
                    <a:lumMod val="20000"/>
                    <a:lumOff val="80000"/>
                  </a:schemeClr>
                </a:solidFill>
              </a:rPr>
              <a:t> Boliviano</a:t>
            </a:r>
            <a:br>
              <a:rPr lang="en-US" sz="2700" dirty="0" smtClean="0">
                <a:solidFill>
                  <a:schemeClr val="bg2">
                    <a:lumMod val="20000"/>
                    <a:lumOff val="80000"/>
                  </a:schemeClr>
                </a:solidFill>
              </a:rPr>
            </a:br>
            <a:endParaRPr lang="en-US" sz="27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938" y="1428750"/>
            <a:ext cx="7854950" cy="4857750"/>
          </a:xfrm>
        </p:spPr>
        <p:txBody>
          <a:bodyPr>
            <a:normAutofit/>
          </a:bodyPr>
          <a:lstStyle/>
          <a:p>
            <a:pPr marL="457200" marR="0" indent="-457200" algn="just">
              <a:lnSpc>
                <a:spcPct val="80000"/>
              </a:lnSpc>
            </a:pPr>
            <a:r>
              <a:rPr lang="es-ES" sz="1800" b="1" smtClean="0">
                <a:solidFill>
                  <a:srgbClr val="B5EDFD"/>
                </a:solidFill>
                <a:latin typeface="Andalus" pitchFamily="18" charset="-78"/>
                <a:cs typeface="Andalus" pitchFamily="18" charset="-78"/>
              </a:rPr>
              <a:t>IMPUESTO AL VALOR AGREGADO  (IVA)</a:t>
            </a:r>
            <a:endParaRPr lang="es-ES" sz="1700" b="1" smtClean="0">
              <a:solidFill>
                <a:srgbClr val="B5EDFD"/>
              </a:solidFill>
              <a:latin typeface="Andalus" pitchFamily="18" charset="-78"/>
              <a:cs typeface="Andalus" pitchFamily="18" charset="-78"/>
            </a:endParaRPr>
          </a:p>
          <a:p>
            <a:pPr marL="457200" marR="0" indent="-457200" algn="just">
              <a:lnSpc>
                <a:spcPct val="80000"/>
              </a:lnSpc>
            </a:pPr>
            <a:endParaRPr lang="es-ES" sz="1700" b="1" smtClean="0">
              <a:solidFill>
                <a:srgbClr val="B5EDFD"/>
              </a:solidFill>
              <a:latin typeface="Andalus" pitchFamily="18" charset="-78"/>
              <a:cs typeface="Andalus" pitchFamily="18" charset="-78"/>
            </a:endParaRPr>
          </a:p>
          <a:p>
            <a:pPr marL="457200" marR="0" indent="-457200" algn="just">
              <a:lnSpc>
                <a:spcPct val="80000"/>
              </a:lnSpc>
            </a:pPr>
            <a:r>
              <a:rPr lang="es-ES" sz="1700" b="1" smtClean="0">
                <a:solidFill>
                  <a:srgbClr val="B5EDFD"/>
                </a:solidFill>
                <a:latin typeface="Andalus" pitchFamily="18" charset="-78"/>
                <a:cs typeface="Andalus" pitchFamily="18" charset="-78"/>
              </a:rPr>
              <a:t>1. OBJETO.- </a:t>
            </a:r>
          </a:p>
          <a:p>
            <a:pPr marL="457200" marR="0" indent="-457200" algn="just">
              <a:lnSpc>
                <a:spcPct val="80000"/>
              </a:lnSpc>
            </a:pPr>
            <a:r>
              <a:rPr lang="es-ES" sz="1700" b="1" smtClean="0">
                <a:solidFill>
                  <a:srgbClr val="B5EDFD"/>
                </a:solidFill>
                <a:latin typeface="Andalus" pitchFamily="18" charset="-78"/>
                <a:cs typeface="Andalus" pitchFamily="18" charset="-78"/>
              </a:rPr>
              <a:t>Se aplicará sobre:</a:t>
            </a:r>
          </a:p>
          <a:p>
            <a:pPr marL="457200" marR="0" indent="-457200" algn="just">
              <a:lnSpc>
                <a:spcPct val="80000"/>
              </a:lnSpc>
            </a:pPr>
            <a:endParaRPr lang="es-ES" sz="1700" b="1" smtClean="0">
              <a:solidFill>
                <a:srgbClr val="B5EDFD"/>
              </a:solidFill>
              <a:latin typeface="Andalus" pitchFamily="18" charset="-78"/>
              <a:cs typeface="Andalus" pitchFamily="18" charset="-78"/>
            </a:endParaRPr>
          </a:p>
          <a:p>
            <a:pPr marL="457200" marR="0" indent="-457200" algn="just">
              <a:lnSpc>
                <a:spcPct val="80000"/>
              </a:lnSpc>
              <a:buFont typeface="Calibri" pitchFamily="34" charset="0"/>
              <a:buAutoNum type="alphaLcParenR"/>
            </a:pPr>
            <a:r>
              <a:rPr lang="es-ES" sz="1700" b="1" smtClean="0">
                <a:solidFill>
                  <a:srgbClr val="B5EDFD"/>
                </a:solidFill>
                <a:latin typeface="Andalus" pitchFamily="18" charset="-78"/>
                <a:cs typeface="Andalus" pitchFamily="18" charset="-78"/>
              </a:rPr>
              <a:t>Las ventas de bienes muebles situados o colocados en el territorio del país.</a:t>
            </a:r>
          </a:p>
          <a:p>
            <a:pPr marL="457200" marR="0" indent="-457200" algn="just">
              <a:lnSpc>
                <a:spcPct val="80000"/>
              </a:lnSpc>
              <a:buFont typeface="Calibri" pitchFamily="34" charset="0"/>
              <a:buAutoNum type="alphaLcParenR"/>
            </a:pPr>
            <a:r>
              <a:rPr lang="es-ES" sz="1700" b="1" smtClean="0">
                <a:solidFill>
                  <a:srgbClr val="B5EDFD"/>
                </a:solidFill>
                <a:latin typeface="Andalus" pitchFamily="18" charset="-78"/>
                <a:cs typeface="Andalus" pitchFamily="18" charset="-78"/>
              </a:rPr>
              <a:t>Los contratos de obras, de prestación de servicios y toda otra prestación.</a:t>
            </a:r>
          </a:p>
          <a:p>
            <a:pPr marL="457200" marR="0" indent="-457200" algn="just">
              <a:lnSpc>
                <a:spcPct val="80000"/>
              </a:lnSpc>
              <a:buFont typeface="Calibri" pitchFamily="34" charset="0"/>
              <a:buAutoNum type="alphaLcParenR"/>
            </a:pPr>
            <a:r>
              <a:rPr lang="es-ES" sz="1700" b="1" smtClean="0">
                <a:solidFill>
                  <a:srgbClr val="B5EDFD"/>
                </a:solidFill>
                <a:latin typeface="Andalus" pitchFamily="18" charset="-78"/>
                <a:cs typeface="Andalus" pitchFamily="18" charset="-78"/>
              </a:rPr>
              <a:t>Las importaciones definitivas cualquiera fuere su naturaleza. </a:t>
            </a:r>
          </a:p>
          <a:p>
            <a:pPr marL="457200" marR="0" indent="-457200" algn="just">
              <a:lnSpc>
                <a:spcPct val="80000"/>
              </a:lnSpc>
            </a:pPr>
            <a:endParaRPr lang="es-ES" sz="1700" b="1" smtClean="0">
              <a:solidFill>
                <a:srgbClr val="B5EDFD"/>
              </a:solidFill>
              <a:latin typeface="Andalus" pitchFamily="18" charset="-78"/>
              <a:cs typeface="Andalus" pitchFamily="18" charset="-78"/>
            </a:endParaRPr>
          </a:p>
          <a:p>
            <a:pPr marL="457200" marR="0" indent="-457200" algn="just">
              <a:lnSpc>
                <a:spcPct val="80000"/>
              </a:lnSpc>
            </a:pPr>
            <a:r>
              <a:rPr lang="es-ES" sz="1700" b="1" smtClean="0">
                <a:solidFill>
                  <a:srgbClr val="B5EDFD"/>
                </a:solidFill>
                <a:latin typeface="Andalus" pitchFamily="18" charset="-78"/>
                <a:cs typeface="Andalus" pitchFamily="18" charset="-78"/>
              </a:rPr>
              <a:t>2. SUJETOS.-</a:t>
            </a:r>
          </a:p>
          <a:p>
            <a:pPr marL="457200" marR="0" indent="-457200" algn="just">
              <a:lnSpc>
                <a:spcPct val="80000"/>
              </a:lnSpc>
            </a:pPr>
            <a:r>
              <a:rPr lang="es-ES" sz="1700" b="1" smtClean="0">
                <a:solidFill>
                  <a:srgbClr val="B5EDFD"/>
                </a:solidFill>
                <a:latin typeface="Andalus" pitchFamily="18" charset="-78"/>
                <a:cs typeface="Andalus" pitchFamily="18" charset="-78"/>
              </a:rPr>
              <a:t>Son sujetos pasivos del impuesto quienes:</a:t>
            </a:r>
          </a:p>
          <a:p>
            <a:pPr marL="457200" marR="0" indent="-457200" algn="just">
              <a:lnSpc>
                <a:spcPct val="80000"/>
              </a:lnSpc>
            </a:pPr>
            <a:endParaRPr lang="es-ES" sz="1700" b="1" smtClean="0">
              <a:solidFill>
                <a:srgbClr val="B5EDFD"/>
              </a:solidFill>
              <a:latin typeface="Andalus" pitchFamily="18" charset="-78"/>
              <a:cs typeface="Andalus" pitchFamily="18" charset="-78"/>
            </a:endParaRPr>
          </a:p>
          <a:p>
            <a:pPr marL="457200" marR="0" indent="-457200" algn="just">
              <a:lnSpc>
                <a:spcPct val="80000"/>
              </a:lnSpc>
              <a:buFont typeface="Calibri" pitchFamily="34" charset="0"/>
              <a:buAutoNum type="alphaLcParenR"/>
            </a:pPr>
            <a:r>
              <a:rPr lang="es-ES" sz="1700" b="1" smtClean="0">
                <a:solidFill>
                  <a:srgbClr val="B5EDFD"/>
                </a:solidFill>
                <a:latin typeface="Andalus" pitchFamily="18" charset="-78"/>
                <a:cs typeface="Andalus" pitchFamily="18" charset="-78"/>
              </a:rPr>
              <a:t>En forma habitual se dediquen a la venta de bienes muebles.</a:t>
            </a:r>
          </a:p>
          <a:p>
            <a:pPr marL="457200" marR="0" indent="-457200" algn="just">
              <a:lnSpc>
                <a:spcPct val="80000"/>
              </a:lnSpc>
              <a:buFont typeface="Calibri" pitchFamily="34" charset="0"/>
              <a:buAutoNum type="alphaLcParenR"/>
            </a:pPr>
            <a:r>
              <a:rPr lang="es-ES" sz="1700" b="1" smtClean="0">
                <a:solidFill>
                  <a:srgbClr val="B5EDFD"/>
                </a:solidFill>
                <a:latin typeface="Andalus" pitchFamily="18" charset="-78"/>
                <a:cs typeface="Andalus" pitchFamily="18" charset="-78"/>
              </a:rPr>
              <a:t>Realicen en nombre propio pero por cuenta de terceros venta de bienes muebles.</a:t>
            </a:r>
          </a:p>
          <a:p>
            <a:pPr marL="457200" marR="0" indent="-457200" algn="just">
              <a:lnSpc>
                <a:spcPct val="80000"/>
              </a:lnSpc>
              <a:buFont typeface="Calibri" pitchFamily="34" charset="0"/>
              <a:buAutoNum type="alphaLcParenR"/>
            </a:pPr>
            <a:r>
              <a:rPr lang="es-ES" sz="1700" b="1" smtClean="0">
                <a:solidFill>
                  <a:srgbClr val="B5EDFD"/>
                </a:solidFill>
                <a:latin typeface="Andalus" pitchFamily="18" charset="-78"/>
                <a:cs typeface="Andalus" pitchFamily="18" charset="-78"/>
              </a:rPr>
              <a:t>Realicen a nombre propio importaciones definitivas.</a:t>
            </a:r>
          </a:p>
          <a:p>
            <a:pPr marL="457200" marR="0" indent="-457200" algn="just">
              <a:lnSpc>
                <a:spcPct val="80000"/>
              </a:lnSpc>
              <a:buFont typeface="Calibri" pitchFamily="34" charset="0"/>
              <a:buAutoNum type="alphaLcParenR"/>
            </a:pPr>
            <a:r>
              <a:rPr lang="es-ES" sz="1700" b="1" smtClean="0">
                <a:solidFill>
                  <a:srgbClr val="B5EDFD"/>
                </a:solidFill>
                <a:latin typeface="Andalus" pitchFamily="18" charset="-78"/>
                <a:cs typeface="Andalus" pitchFamily="18" charset="-78"/>
              </a:rPr>
              <a:t>Realicen obras o presten servicios o efectúen prestaciones de cualquier naturaleza.</a:t>
            </a:r>
          </a:p>
          <a:p>
            <a:pPr marL="457200" marR="0" indent="-457200" algn="just">
              <a:lnSpc>
                <a:spcPct val="80000"/>
              </a:lnSpc>
              <a:buFont typeface="Calibri" pitchFamily="34" charset="0"/>
              <a:buAutoNum type="alphaLcParenR"/>
            </a:pPr>
            <a:r>
              <a:rPr lang="es-ES" sz="1700" b="1" smtClean="0">
                <a:solidFill>
                  <a:srgbClr val="B5EDFD"/>
                </a:solidFill>
                <a:latin typeface="Andalus" pitchFamily="18" charset="-78"/>
                <a:cs typeface="Andalus" pitchFamily="18" charset="-78"/>
              </a:rPr>
              <a:t>Alquilen bienes muebles y/o inmuebles.</a:t>
            </a:r>
          </a:p>
          <a:p>
            <a:pPr marL="457200" marR="0" indent="-457200" algn="just">
              <a:lnSpc>
                <a:spcPct val="80000"/>
              </a:lnSpc>
              <a:buFont typeface="Calibri" pitchFamily="34" charset="0"/>
              <a:buAutoNum type="alphaLcParenR"/>
            </a:pPr>
            <a:r>
              <a:rPr lang="es-ES" sz="1700" b="1" smtClean="0">
                <a:solidFill>
                  <a:srgbClr val="B5EDFD"/>
                </a:solidFill>
                <a:latin typeface="Andalus" pitchFamily="18" charset="-78"/>
                <a:cs typeface="Andalus" pitchFamily="18" charset="-78"/>
              </a:rPr>
              <a:t>Realicen operaciones de arrendamiento financiero con bienes muebles.</a:t>
            </a:r>
          </a:p>
          <a:p>
            <a:pPr marL="457200" marR="0" indent="-457200" algn="l">
              <a:lnSpc>
                <a:spcPct val="80000"/>
              </a:lnSpc>
            </a:pPr>
            <a:endParaRPr lang="en-US" sz="1400" smtClean="0"/>
          </a:p>
        </p:txBody>
      </p:sp>
      <p:sp>
        <p:nvSpPr>
          <p:cNvPr id="4" name="Title 5"/>
          <p:cNvSpPr>
            <a:spLocks noGrp="1"/>
          </p:cNvSpPr>
          <p:nvPr>
            <p:ph type="ctrTitle"/>
          </p:nvPr>
        </p:nvSpPr>
        <p:spPr>
          <a:xfrm>
            <a:off x="1000100" y="571480"/>
            <a:ext cx="4214842" cy="928694"/>
          </a:xfrm>
        </p:spPr>
        <p:txBody>
          <a:bodyPr/>
          <a:lstStyle/>
          <a:p>
            <a:pPr fontAlgn="auto">
              <a:spcAft>
                <a:spcPts val="0"/>
              </a:spcAft>
              <a:defRPr/>
            </a:pPr>
            <a:r>
              <a:rPr lang="en-US" sz="2700" dirty="0" err="1" smtClean="0">
                <a:solidFill>
                  <a:schemeClr val="bg2">
                    <a:lumMod val="20000"/>
                    <a:lumOff val="80000"/>
                  </a:schemeClr>
                </a:solidFill>
              </a:rPr>
              <a:t>Sistema</a:t>
            </a:r>
            <a:r>
              <a:rPr lang="en-US" sz="2700" dirty="0" smtClean="0">
                <a:solidFill>
                  <a:schemeClr val="bg2">
                    <a:lumMod val="20000"/>
                    <a:lumOff val="80000"/>
                  </a:schemeClr>
                </a:solidFill>
              </a:rPr>
              <a:t> </a:t>
            </a:r>
            <a:r>
              <a:rPr lang="en-US" sz="2700" dirty="0" err="1" smtClean="0">
                <a:solidFill>
                  <a:schemeClr val="bg2">
                    <a:lumMod val="20000"/>
                    <a:lumOff val="80000"/>
                  </a:schemeClr>
                </a:solidFill>
              </a:rPr>
              <a:t>Tributario</a:t>
            </a:r>
            <a:r>
              <a:rPr lang="en-US" sz="2700" dirty="0" smtClean="0">
                <a:solidFill>
                  <a:schemeClr val="bg2">
                    <a:lumMod val="20000"/>
                    <a:lumOff val="80000"/>
                  </a:schemeClr>
                </a:solidFill>
              </a:rPr>
              <a:t> Boliviano</a:t>
            </a:r>
            <a:br>
              <a:rPr lang="en-US" sz="2700" dirty="0" smtClean="0">
                <a:solidFill>
                  <a:schemeClr val="bg2">
                    <a:lumMod val="20000"/>
                    <a:lumOff val="80000"/>
                  </a:schemeClr>
                </a:solidFill>
              </a:rPr>
            </a:br>
            <a:endParaRPr lang="en-US" sz="27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938" y="1428750"/>
            <a:ext cx="7854950" cy="4857750"/>
          </a:xfrm>
        </p:spPr>
        <p:txBody>
          <a:bodyPr>
            <a:normAutofit/>
          </a:bodyPr>
          <a:lstStyle/>
          <a:p>
            <a:pPr marL="457200" marR="0" indent="-457200" algn="just">
              <a:lnSpc>
                <a:spcPct val="80000"/>
              </a:lnSpc>
            </a:pPr>
            <a:r>
              <a:rPr lang="es-ES" sz="1500" b="1" smtClean="0">
                <a:solidFill>
                  <a:srgbClr val="B5EDFD"/>
                </a:solidFill>
                <a:latin typeface="Andalus" pitchFamily="18" charset="-78"/>
                <a:cs typeface="Andalus" pitchFamily="18" charset="-78"/>
              </a:rPr>
              <a:t>3. NACIMIENTO DEL HECHO IMPONIBLE.-</a:t>
            </a:r>
          </a:p>
          <a:p>
            <a:pPr marL="457200" marR="0" indent="-457200" algn="just">
              <a:lnSpc>
                <a:spcPct val="80000"/>
              </a:lnSpc>
            </a:pPr>
            <a:endParaRPr lang="es-ES" sz="1500" b="1" smtClean="0">
              <a:solidFill>
                <a:srgbClr val="B5EDFD"/>
              </a:solidFill>
              <a:latin typeface="Andalus" pitchFamily="18" charset="-78"/>
              <a:cs typeface="Andalus" pitchFamily="18" charset="-78"/>
            </a:endParaRPr>
          </a:p>
          <a:p>
            <a:pPr marL="457200" marR="0" indent="-457200" algn="just">
              <a:lnSpc>
                <a:spcPct val="80000"/>
              </a:lnSpc>
              <a:buFont typeface="Calibri" pitchFamily="34" charset="0"/>
              <a:buAutoNum type="alphaLcParenR"/>
            </a:pPr>
            <a:r>
              <a:rPr lang="es-ES" sz="1500" b="1" smtClean="0">
                <a:solidFill>
                  <a:srgbClr val="B5EDFD"/>
                </a:solidFill>
                <a:latin typeface="Andalus" pitchFamily="18" charset="-78"/>
                <a:cs typeface="Andalus" pitchFamily="18" charset="-78"/>
              </a:rPr>
              <a:t>En el caso de ventas, sean éstas al contado o a crédito, en el momento de la entrega del bien o acto equivalente que suponga la transferencia de dominio, la cual deberá obligatoriamente estar respaldada por la emisión de la factura, nota fiscal o documento equivalente;</a:t>
            </a:r>
          </a:p>
          <a:p>
            <a:pPr marL="457200" marR="0" indent="-457200" algn="just">
              <a:lnSpc>
                <a:spcPct val="80000"/>
              </a:lnSpc>
              <a:buFont typeface="Calibri" pitchFamily="34" charset="0"/>
              <a:buAutoNum type="alphaLcParenR"/>
            </a:pPr>
            <a:r>
              <a:rPr lang="es-ES" sz="1500" b="1" smtClean="0">
                <a:solidFill>
                  <a:srgbClr val="B5EDFD"/>
                </a:solidFill>
                <a:latin typeface="Andalus" pitchFamily="18" charset="-78"/>
                <a:cs typeface="Andalus" pitchFamily="18" charset="-78"/>
              </a:rPr>
              <a:t>En el caso de contratos de obras o de prestación de servicios y de otras prestaciones, cualquiera fuere su naturaleza, desde el momento en que se finalice la ejecución o prestación, o desde la percepción total o parcial del precio, el que fuere anterior.</a:t>
            </a:r>
          </a:p>
          <a:p>
            <a:pPr marL="457200" marR="0" indent="-457200" algn="just">
              <a:lnSpc>
                <a:spcPct val="80000"/>
              </a:lnSpc>
            </a:pPr>
            <a:endParaRPr lang="es-ES" sz="1500" b="1" smtClean="0">
              <a:solidFill>
                <a:srgbClr val="B5EDFD"/>
              </a:solidFill>
              <a:latin typeface="Andalus" pitchFamily="18" charset="-78"/>
              <a:cs typeface="Andalus" pitchFamily="18" charset="-78"/>
            </a:endParaRPr>
          </a:p>
          <a:p>
            <a:pPr marL="457200" marR="0" indent="-457200" algn="just">
              <a:lnSpc>
                <a:spcPct val="80000"/>
              </a:lnSpc>
            </a:pPr>
            <a:r>
              <a:rPr lang="es-ES" sz="1500" b="1" smtClean="0">
                <a:solidFill>
                  <a:srgbClr val="B5EDFD"/>
                </a:solidFill>
                <a:latin typeface="Andalus" pitchFamily="18" charset="-78"/>
                <a:cs typeface="Andalus" pitchFamily="18" charset="-78"/>
              </a:rPr>
              <a:t>4. LIQUIDACION BASE IMPONIBLE.- </a:t>
            </a:r>
          </a:p>
          <a:p>
            <a:pPr marL="457200" marR="0" indent="-457200" algn="just">
              <a:lnSpc>
                <a:spcPct val="80000"/>
              </a:lnSpc>
            </a:pPr>
            <a:r>
              <a:rPr lang="es-ES" sz="1500" b="1" smtClean="0">
                <a:solidFill>
                  <a:srgbClr val="B5EDFD"/>
                </a:solidFill>
                <a:latin typeface="Andalus" pitchFamily="18" charset="-78"/>
                <a:cs typeface="Andalus" pitchFamily="18" charset="-78"/>
              </a:rPr>
              <a:t>Constituye la base imponible el precio neto de la venta.</a:t>
            </a:r>
          </a:p>
          <a:p>
            <a:pPr marL="457200" marR="0" indent="-457200" algn="just">
              <a:lnSpc>
                <a:spcPct val="80000"/>
              </a:lnSpc>
            </a:pPr>
            <a:r>
              <a:rPr lang="es-ES" sz="1500" b="1" smtClean="0">
                <a:solidFill>
                  <a:srgbClr val="B5EDFD"/>
                </a:solidFill>
                <a:latin typeface="Andalus" pitchFamily="18" charset="-78"/>
                <a:cs typeface="Andalus" pitchFamily="18" charset="-78"/>
              </a:rPr>
              <a:t>Se entenderá por precio de venta el que resulta de deducir del precio total, los siguientes conceptos:</a:t>
            </a:r>
          </a:p>
          <a:p>
            <a:pPr marL="457200" marR="0" indent="-457200" algn="just">
              <a:lnSpc>
                <a:spcPct val="80000"/>
              </a:lnSpc>
            </a:pPr>
            <a:endParaRPr lang="es-ES" sz="1500" b="1" smtClean="0">
              <a:solidFill>
                <a:srgbClr val="B5EDFD"/>
              </a:solidFill>
              <a:latin typeface="Andalus" pitchFamily="18" charset="-78"/>
              <a:cs typeface="Andalus" pitchFamily="18" charset="-78"/>
            </a:endParaRPr>
          </a:p>
          <a:p>
            <a:pPr marL="457200" marR="0" indent="-457200" algn="just">
              <a:lnSpc>
                <a:spcPct val="80000"/>
              </a:lnSpc>
              <a:buFont typeface="Calibri" pitchFamily="34" charset="0"/>
              <a:buAutoNum type="alphaLcParenR"/>
            </a:pPr>
            <a:r>
              <a:rPr lang="es-ES" sz="1500" b="1" smtClean="0">
                <a:solidFill>
                  <a:srgbClr val="B5EDFD"/>
                </a:solidFill>
                <a:latin typeface="Andalus" pitchFamily="18" charset="-78"/>
                <a:cs typeface="Andalus" pitchFamily="18" charset="-78"/>
              </a:rPr>
              <a:t>Bonificaciones y descuentos hechos al comprador de acuerdo con las costumbres de plaza.</a:t>
            </a:r>
          </a:p>
          <a:p>
            <a:pPr marL="457200" marR="0" indent="-457200" algn="just">
              <a:lnSpc>
                <a:spcPct val="80000"/>
              </a:lnSpc>
              <a:buFont typeface="Calibri" pitchFamily="34" charset="0"/>
              <a:buAutoNum type="alphaLcParenR"/>
            </a:pPr>
            <a:r>
              <a:rPr lang="es-ES" sz="1500" b="1" smtClean="0">
                <a:solidFill>
                  <a:srgbClr val="B5EDFD"/>
                </a:solidFill>
                <a:latin typeface="Andalus" pitchFamily="18" charset="-78"/>
                <a:cs typeface="Andalus" pitchFamily="18" charset="-78"/>
              </a:rPr>
              <a:t>El valor de los envases. Para que esta deducción resulte procedente, su importe no podrá exceder el precio normal del mercado de los envases, debiendo cargarse por separado para su devolución.</a:t>
            </a:r>
          </a:p>
          <a:p>
            <a:pPr marL="457200" marR="0" indent="-457200" algn="just">
              <a:lnSpc>
                <a:spcPct val="80000"/>
              </a:lnSpc>
              <a:buFont typeface="Calibri" pitchFamily="34" charset="0"/>
              <a:buAutoNum type="alphaLcParenR"/>
            </a:pPr>
            <a:endParaRPr lang="es-ES" sz="1500" b="1" smtClean="0">
              <a:solidFill>
                <a:srgbClr val="B5EDFD"/>
              </a:solidFill>
              <a:latin typeface="Andalus" pitchFamily="18" charset="-78"/>
              <a:cs typeface="Andalus" pitchFamily="18" charset="-78"/>
            </a:endParaRPr>
          </a:p>
          <a:p>
            <a:pPr marL="457200" marR="0" indent="-457200" algn="just">
              <a:lnSpc>
                <a:spcPct val="80000"/>
              </a:lnSpc>
            </a:pPr>
            <a:r>
              <a:rPr lang="es-ES" sz="1500" b="1" smtClean="0">
                <a:solidFill>
                  <a:srgbClr val="B5EDFD"/>
                </a:solidFill>
                <a:latin typeface="Andalus" pitchFamily="18" charset="-78"/>
                <a:cs typeface="Andalus" pitchFamily="18" charset="-78"/>
              </a:rPr>
              <a:t>En caso de importaciones, la base imponible estará dada por el valor CIF aduana establecido por la liquidación o en su caso la reliquidación aceptada por la aduana respectiva, más el importe de los derechos y cargos aduaneros y toda otra erogación necesaria para efectuar el despacho aduanero.</a:t>
            </a:r>
          </a:p>
          <a:p>
            <a:pPr marL="457200" marR="0" indent="-457200" algn="just">
              <a:lnSpc>
                <a:spcPct val="80000"/>
              </a:lnSpc>
              <a:buFont typeface="Calibri" pitchFamily="34" charset="0"/>
              <a:buAutoNum type="alphaLcParenR"/>
            </a:pPr>
            <a:endParaRPr lang="es-ES" sz="1500" b="1" smtClean="0">
              <a:solidFill>
                <a:srgbClr val="B5EDFD"/>
              </a:solidFill>
              <a:latin typeface="Andalus" pitchFamily="18" charset="-78"/>
              <a:cs typeface="Andalus" pitchFamily="18" charset="-78"/>
            </a:endParaRPr>
          </a:p>
          <a:p>
            <a:pPr marL="457200" marR="0" indent="-457200" algn="just">
              <a:lnSpc>
                <a:spcPct val="80000"/>
              </a:lnSpc>
            </a:pPr>
            <a:endParaRPr lang="es-ES" sz="1500" b="1" smtClean="0">
              <a:solidFill>
                <a:srgbClr val="B5EDFD"/>
              </a:solidFill>
              <a:latin typeface="Andalus" pitchFamily="18" charset="-78"/>
              <a:cs typeface="Andalus" pitchFamily="18" charset="-78"/>
            </a:endParaRPr>
          </a:p>
          <a:p>
            <a:pPr marL="457200" marR="0" indent="-457200" algn="l">
              <a:lnSpc>
                <a:spcPct val="80000"/>
              </a:lnSpc>
            </a:pPr>
            <a:endParaRPr lang="en-US" sz="2000" smtClean="0"/>
          </a:p>
        </p:txBody>
      </p:sp>
      <p:sp>
        <p:nvSpPr>
          <p:cNvPr id="4" name="Title 5"/>
          <p:cNvSpPr>
            <a:spLocks noGrp="1"/>
          </p:cNvSpPr>
          <p:nvPr>
            <p:ph type="ctrTitle"/>
          </p:nvPr>
        </p:nvSpPr>
        <p:spPr>
          <a:xfrm>
            <a:off x="1000100" y="571480"/>
            <a:ext cx="4214842" cy="928694"/>
          </a:xfrm>
        </p:spPr>
        <p:txBody>
          <a:bodyPr/>
          <a:lstStyle/>
          <a:p>
            <a:pPr fontAlgn="auto">
              <a:spcAft>
                <a:spcPts val="0"/>
              </a:spcAft>
              <a:defRPr/>
            </a:pPr>
            <a:r>
              <a:rPr lang="en-US" sz="2700" dirty="0" err="1" smtClean="0">
                <a:solidFill>
                  <a:schemeClr val="bg2">
                    <a:lumMod val="20000"/>
                    <a:lumOff val="80000"/>
                  </a:schemeClr>
                </a:solidFill>
              </a:rPr>
              <a:t>Sistema</a:t>
            </a:r>
            <a:r>
              <a:rPr lang="en-US" sz="2700" dirty="0" smtClean="0">
                <a:solidFill>
                  <a:schemeClr val="bg2">
                    <a:lumMod val="20000"/>
                    <a:lumOff val="80000"/>
                  </a:schemeClr>
                </a:solidFill>
              </a:rPr>
              <a:t> </a:t>
            </a:r>
            <a:r>
              <a:rPr lang="en-US" sz="2700" dirty="0" err="1" smtClean="0">
                <a:solidFill>
                  <a:schemeClr val="bg2">
                    <a:lumMod val="20000"/>
                    <a:lumOff val="80000"/>
                  </a:schemeClr>
                </a:solidFill>
              </a:rPr>
              <a:t>Tributario</a:t>
            </a:r>
            <a:r>
              <a:rPr lang="en-US" sz="2700" dirty="0" smtClean="0">
                <a:solidFill>
                  <a:schemeClr val="bg2">
                    <a:lumMod val="20000"/>
                    <a:lumOff val="80000"/>
                  </a:schemeClr>
                </a:solidFill>
              </a:rPr>
              <a:t> Boliviano</a:t>
            </a:r>
            <a:br>
              <a:rPr lang="en-US" sz="2700" dirty="0" smtClean="0">
                <a:solidFill>
                  <a:schemeClr val="bg2">
                    <a:lumMod val="20000"/>
                    <a:lumOff val="80000"/>
                  </a:schemeClr>
                </a:solidFill>
              </a:rPr>
            </a:br>
            <a:endParaRPr lang="en-US" sz="27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938" y="1285875"/>
            <a:ext cx="7854950" cy="5072063"/>
          </a:xfrm>
        </p:spPr>
        <p:txBody>
          <a:bodyPr>
            <a:noAutofit/>
          </a:bodyPr>
          <a:lstStyle/>
          <a:p>
            <a:pPr marL="457200" marR="0" indent="-457200" algn="just"/>
            <a:r>
              <a:rPr lang="es-BO" sz="1500" b="1" smtClean="0">
                <a:solidFill>
                  <a:srgbClr val="B5EDFD"/>
                </a:solidFill>
                <a:latin typeface="Andalus" pitchFamily="18" charset="-78"/>
                <a:cs typeface="Andalus" pitchFamily="18" charset="-78"/>
              </a:rPr>
              <a:t>5. DEBITO FISCAL.- </a:t>
            </a:r>
          </a:p>
          <a:p>
            <a:pPr marL="457200" marR="0" indent="-457200" algn="just"/>
            <a:r>
              <a:rPr lang="es-BO" sz="1500" b="1" smtClean="0">
                <a:solidFill>
                  <a:srgbClr val="B5EDFD"/>
                </a:solidFill>
                <a:latin typeface="Andalus" pitchFamily="18" charset="-78"/>
                <a:cs typeface="Andalus" pitchFamily="18" charset="-78"/>
              </a:rPr>
              <a:t>A los importes totales de los precios netos de las ventas, contratos de obras y de prestación de servicios y de toda otra prestación.</a:t>
            </a:r>
            <a:endParaRPr lang="en-US" sz="1500" b="1" smtClean="0">
              <a:solidFill>
                <a:srgbClr val="B5EDFD"/>
              </a:solidFill>
              <a:latin typeface="Andalus" pitchFamily="18" charset="-78"/>
              <a:cs typeface="Andalus" pitchFamily="18" charset="-78"/>
            </a:endParaRPr>
          </a:p>
          <a:p>
            <a:pPr marL="457200" marR="0" indent="-457200" algn="just"/>
            <a:endParaRPr lang="es-BO" sz="1500" b="1" smtClean="0">
              <a:solidFill>
                <a:srgbClr val="B5EDFD"/>
              </a:solidFill>
              <a:latin typeface="Andalus" pitchFamily="18" charset="-78"/>
              <a:cs typeface="Andalus" pitchFamily="18" charset="-78"/>
            </a:endParaRPr>
          </a:p>
          <a:p>
            <a:pPr marL="457200" marR="0" indent="-457200" algn="just"/>
            <a:r>
              <a:rPr lang="es-BO" sz="1500" b="1" smtClean="0">
                <a:solidFill>
                  <a:srgbClr val="B5EDFD"/>
                </a:solidFill>
                <a:latin typeface="Andalus" pitchFamily="18" charset="-78"/>
                <a:cs typeface="Andalus" pitchFamily="18" charset="-78"/>
              </a:rPr>
              <a:t>6. CREDITO FISCAL.- </a:t>
            </a:r>
          </a:p>
          <a:p>
            <a:pPr marL="457200" marR="0" indent="-457200" algn="just"/>
            <a:r>
              <a:rPr lang="es-BO" sz="1500" b="1" smtClean="0">
                <a:solidFill>
                  <a:srgbClr val="B5EDFD"/>
                </a:solidFill>
                <a:latin typeface="Andalus" pitchFamily="18" charset="-78"/>
                <a:cs typeface="Andalus" pitchFamily="18" charset="-78"/>
              </a:rPr>
              <a:t>El importe que resulte de aplicar la alícuota establecida sobre el monto de las compras, importaciones definitivas de bienes, contratos de obras o de prestaciones de servicios, o toda otra prestación.</a:t>
            </a:r>
            <a:endParaRPr lang="en-US" sz="1500" b="1" smtClean="0">
              <a:solidFill>
                <a:srgbClr val="B5EDFD"/>
              </a:solidFill>
              <a:latin typeface="Andalus" pitchFamily="18" charset="-78"/>
              <a:cs typeface="Andalus" pitchFamily="18" charset="-78"/>
            </a:endParaRPr>
          </a:p>
          <a:p>
            <a:pPr marL="457200" marR="0" indent="-457200" algn="just"/>
            <a:endParaRPr lang="es-BO" sz="1500" b="1" smtClean="0">
              <a:solidFill>
                <a:srgbClr val="B5EDFD"/>
              </a:solidFill>
              <a:latin typeface="Andalus" pitchFamily="18" charset="-78"/>
              <a:cs typeface="Andalus" pitchFamily="18" charset="-78"/>
            </a:endParaRPr>
          </a:p>
          <a:p>
            <a:pPr marL="457200" marR="0" indent="-457200" algn="just"/>
            <a:r>
              <a:rPr lang="es-BO" sz="1500" b="1" smtClean="0">
                <a:solidFill>
                  <a:srgbClr val="B5EDFD"/>
                </a:solidFill>
                <a:latin typeface="Andalus" pitchFamily="18" charset="-78"/>
                <a:cs typeface="Andalus" pitchFamily="18" charset="-78"/>
              </a:rPr>
              <a:t>7. DIFERENCIA ENTRE DEBITO Y CREDITO FISCAL.- </a:t>
            </a:r>
          </a:p>
          <a:p>
            <a:pPr marL="457200" marR="0" indent="-457200" algn="just"/>
            <a:r>
              <a:rPr lang="es-BO" sz="1500" b="1" smtClean="0">
                <a:solidFill>
                  <a:srgbClr val="B5EDFD"/>
                </a:solidFill>
                <a:latin typeface="Andalus" pitchFamily="18" charset="-78"/>
                <a:cs typeface="Andalus" pitchFamily="18" charset="-78"/>
              </a:rPr>
              <a:t>Cuando la diferencia determinada de acuerdo a lo establecido en los artículos precedentes resulte en un saldo a favor del fisco, su importe será ingresado en la forma y plazos que determine la reglamentación. Si por el contrario, la diferencia resultare en un saldo a favor del contribuyente, este saldo, con actualización de valor, podrá ser compensado con el Impuesto al Valor Agregado a favor del fisco, correspondiente a períodos fiscales posteriores.</a:t>
            </a:r>
            <a:endParaRPr lang="en-US" sz="1500" b="1" smtClean="0">
              <a:solidFill>
                <a:srgbClr val="B5EDFD"/>
              </a:solidFill>
              <a:latin typeface="Andalus" pitchFamily="18" charset="-78"/>
              <a:cs typeface="Andalus" pitchFamily="18" charset="-78"/>
            </a:endParaRPr>
          </a:p>
          <a:p>
            <a:pPr marL="457200" marR="0" indent="-457200" algn="just"/>
            <a:endParaRPr lang="es-BO" sz="1500" b="1" smtClean="0">
              <a:solidFill>
                <a:srgbClr val="B5EDFD"/>
              </a:solidFill>
              <a:latin typeface="Andalus" pitchFamily="18" charset="-78"/>
              <a:cs typeface="Andalus" pitchFamily="18" charset="-78"/>
            </a:endParaRPr>
          </a:p>
          <a:p>
            <a:pPr marL="457200" marR="0" indent="-457200" algn="just"/>
            <a:r>
              <a:rPr lang="es-BO" sz="1500" b="1" smtClean="0">
                <a:solidFill>
                  <a:srgbClr val="B5EDFD"/>
                </a:solidFill>
                <a:latin typeface="Andalus" pitchFamily="18" charset="-78"/>
                <a:cs typeface="Andalus" pitchFamily="18" charset="-78"/>
              </a:rPr>
              <a:t>8. PERIODO FISCAL DE LIQUIDACION.- </a:t>
            </a:r>
          </a:p>
          <a:p>
            <a:pPr marL="457200" marR="0" indent="-457200" algn="just"/>
            <a:r>
              <a:rPr lang="es-BO" sz="1500" b="1" smtClean="0">
                <a:solidFill>
                  <a:srgbClr val="B5EDFD"/>
                </a:solidFill>
                <a:latin typeface="Andalus" pitchFamily="18" charset="-78"/>
                <a:cs typeface="Andalus" pitchFamily="18" charset="-78"/>
              </a:rPr>
              <a:t>Se liquidará y abonará - sobre la base de declaración jurada efectuada en formulario oficial - por períodos mensuales, constituyendo cada mes calendario un período fiscal. Las exportaciones quedan liberadas del débito fiscal que les corresponda.</a:t>
            </a:r>
            <a:endParaRPr lang="en-US" sz="1500" b="1" smtClean="0">
              <a:solidFill>
                <a:srgbClr val="B5EDFD"/>
              </a:solidFill>
              <a:latin typeface="Andalus" pitchFamily="18" charset="-78"/>
              <a:cs typeface="Andalus" pitchFamily="18" charset="-78"/>
            </a:endParaRPr>
          </a:p>
        </p:txBody>
      </p:sp>
      <p:sp>
        <p:nvSpPr>
          <p:cNvPr id="4" name="Title 5"/>
          <p:cNvSpPr>
            <a:spLocks noGrp="1"/>
          </p:cNvSpPr>
          <p:nvPr>
            <p:ph type="ctrTitle"/>
          </p:nvPr>
        </p:nvSpPr>
        <p:spPr>
          <a:xfrm>
            <a:off x="1000100" y="571480"/>
            <a:ext cx="4214842" cy="928694"/>
          </a:xfrm>
        </p:spPr>
        <p:txBody>
          <a:bodyPr/>
          <a:lstStyle/>
          <a:p>
            <a:pPr fontAlgn="auto">
              <a:spcAft>
                <a:spcPts val="0"/>
              </a:spcAft>
              <a:defRPr/>
            </a:pPr>
            <a:r>
              <a:rPr lang="en-US" sz="2700" dirty="0" err="1" smtClean="0">
                <a:solidFill>
                  <a:schemeClr val="bg2">
                    <a:lumMod val="20000"/>
                    <a:lumOff val="80000"/>
                  </a:schemeClr>
                </a:solidFill>
              </a:rPr>
              <a:t>Sistema</a:t>
            </a:r>
            <a:r>
              <a:rPr lang="en-US" sz="2700" dirty="0" smtClean="0">
                <a:solidFill>
                  <a:schemeClr val="bg2">
                    <a:lumMod val="20000"/>
                    <a:lumOff val="80000"/>
                  </a:schemeClr>
                </a:solidFill>
              </a:rPr>
              <a:t> </a:t>
            </a:r>
            <a:r>
              <a:rPr lang="en-US" sz="2700" dirty="0" err="1" smtClean="0">
                <a:solidFill>
                  <a:schemeClr val="bg2">
                    <a:lumMod val="20000"/>
                    <a:lumOff val="80000"/>
                  </a:schemeClr>
                </a:solidFill>
              </a:rPr>
              <a:t>Tributario</a:t>
            </a:r>
            <a:r>
              <a:rPr lang="en-US" sz="2700" dirty="0" smtClean="0">
                <a:solidFill>
                  <a:schemeClr val="bg2">
                    <a:lumMod val="20000"/>
                    <a:lumOff val="80000"/>
                  </a:schemeClr>
                </a:solidFill>
              </a:rPr>
              <a:t> Boliviano</a:t>
            </a:r>
            <a:br>
              <a:rPr lang="en-US" sz="2700" dirty="0" smtClean="0">
                <a:solidFill>
                  <a:schemeClr val="bg2">
                    <a:lumMod val="20000"/>
                    <a:lumOff val="80000"/>
                  </a:schemeClr>
                </a:solidFill>
              </a:rPr>
            </a:br>
            <a:endParaRPr lang="en-US" sz="27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938" y="1428750"/>
            <a:ext cx="7854950" cy="4857750"/>
          </a:xfrm>
        </p:spPr>
        <p:txBody>
          <a:bodyPr>
            <a:normAutofit/>
          </a:bodyPr>
          <a:lstStyle/>
          <a:p>
            <a:pPr marR="0" indent="-457200" algn="just">
              <a:lnSpc>
                <a:spcPct val="80000"/>
              </a:lnSpc>
            </a:pPr>
            <a:r>
              <a:rPr lang="es-BO" sz="1500" b="1" smtClean="0">
                <a:solidFill>
                  <a:srgbClr val="B5EDFD"/>
                </a:solidFill>
                <a:latin typeface="Andalus" pitchFamily="18" charset="-78"/>
                <a:cs typeface="Andalus" pitchFamily="18" charset="-78"/>
              </a:rPr>
              <a:t>9. INCUMPLIMIENTO DE LA OBLIGACION DE EMITIR FACTURA, NOTA FISCAL O DOCUMENTO EQUIVALENTE.- </a:t>
            </a:r>
          </a:p>
          <a:p>
            <a:pPr marR="0" indent="-457200" algn="just">
              <a:lnSpc>
                <a:spcPct val="80000"/>
              </a:lnSpc>
            </a:pPr>
            <a:r>
              <a:rPr lang="es-BO" sz="1500" b="1" smtClean="0">
                <a:solidFill>
                  <a:srgbClr val="B5EDFD"/>
                </a:solidFill>
                <a:latin typeface="Andalus" pitchFamily="18" charset="-78"/>
                <a:cs typeface="Andalus" pitchFamily="18" charset="-78"/>
              </a:rPr>
              <a:t>El incumplimiento de la obligación de emitir factura, nota fiscal o documento equivalente hará que el comprador no tenga derecho al cómputo del crédito fiscal.</a:t>
            </a:r>
          </a:p>
          <a:p>
            <a:pPr marR="0" indent="-457200" algn="just">
              <a:lnSpc>
                <a:spcPct val="80000"/>
              </a:lnSpc>
            </a:pPr>
            <a:endParaRPr lang="en-US" sz="1500" b="1" smtClean="0">
              <a:solidFill>
                <a:srgbClr val="B5EDFD"/>
              </a:solidFill>
              <a:latin typeface="Andalus" pitchFamily="18" charset="-78"/>
              <a:cs typeface="Andalus" pitchFamily="18" charset="-78"/>
            </a:endParaRPr>
          </a:p>
          <a:p>
            <a:pPr marR="0" indent="-457200" algn="just">
              <a:lnSpc>
                <a:spcPct val="80000"/>
              </a:lnSpc>
            </a:pPr>
            <a:r>
              <a:rPr lang="es-BO" sz="1500" b="1" smtClean="0">
                <a:solidFill>
                  <a:srgbClr val="B5EDFD"/>
                </a:solidFill>
                <a:latin typeface="Andalus" pitchFamily="18" charset="-78"/>
                <a:cs typeface="Andalus" pitchFamily="18" charset="-78"/>
              </a:rPr>
              <a:t>Toda enajenación realizada por un responsable que no estuviera respaldada por las respectivas facturas, notas fiscales o documentos equivalentes, determinará su obligación de ingreso del gravamen sobre el monto de tales enajenaciones, sin derecho a cómputo de crédito fiscal alguno y constituirá delito de defraudación tributaria</a:t>
            </a:r>
          </a:p>
          <a:p>
            <a:pPr marR="0" indent="-457200" algn="just">
              <a:lnSpc>
                <a:spcPct val="80000"/>
              </a:lnSpc>
            </a:pPr>
            <a:endParaRPr lang="en-US" sz="1500" b="1" smtClean="0">
              <a:solidFill>
                <a:srgbClr val="B5EDFD"/>
              </a:solidFill>
              <a:latin typeface="Andalus" pitchFamily="18" charset="-78"/>
              <a:cs typeface="Andalus" pitchFamily="18" charset="-78"/>
            </a:endParaRPr>
          </a:p>
          <a:p>
            <a:pPr marR="0" indent="-457200" algn="l">
              <a:lnSpc>
                <a:spcPct val="80000"/>
              </a:lnSpc>
            </a:pPr>
            <a:r>
              <a:rPr lang="es-ES" sz="1500" b="1" smtClean="0">
                <a:solidFill>
                  <a:srgbClr val="B5EDFD"/>
                </a:solidFill>
                <a:latin typeface="Andalus" pitchFamily="18" charset="-78"/>
                <a:cs typeface="Andalus" pitchFamily="18" charset="-78"/>
              </a:rPr>
              <a:t>10.  EXENCIONES.- </a:t>
            </a:r>
          </a:p>
          <a:p>
            <a:pPr marR="0" indent="-457200" algn="l">
              <a:lnSpc>
                <a:spcPct val="80000"/>
              </a:lnSpc>
            </a:pPr>
            <a:r>
              <a:rPr lang="es-ES" sz="1500" b="1" smtClean="0">
                <a:solidFill>
                  <a:srgbClr val="B5EDFD"/>
                </a:solidFill>
                <a:latin typeface="Andalus" pitchFamily="18" charset="-78"/>
                <a:cs typeface="Andalus" pitchFamily="18" charset="-78"/>
              </a:rPr>
              <a:t>Estarán exentos del impuesto:</a:t>
            </a:r>
          </a:p>
          <a:p>
            <a:pPr marR="0" indent="-457200" algn="l">
              <a:lnSpc>
                <a:spcPct val="80000"/>
              </a:lnSpc>
            </a:pPr>
            <a:endParaRPr lang="es-ES" sz="1500" b="1" smtClean="0">
              <a:solidFill>
                <a:srgbClr val="B5EDFD"/>
              </a:solidFill>
              <a:latin typeface="Andalus" pitchFamily="18" charset="-78"/>
              <a:cs typeface="Andalus" pitchFamily="18" charset="-78"/>
            </a:endParaRPr>
          </a:p>
          <a:p>
            <a:pPr marR="0" indent="-457200" algn="l">
              <a:lnSpc>
                <a:spcPct val="80000"/>
              </a:lnSpc>
            </a:pPr>
            <a:r>
              <a:rPr lang="es-ES" sz="1500" b="1" smtClean="0">
                <a:solidFill>
                  <a:srgbClr val="B5EDFD"/>
                </a:solidFill>
                <a:latin typeface="Andalus" pitchFamily="18" charset="-78"/>
                <a:cs typeface="Andalus" pitchFamily="18" charset="-78"/>
              </a:rPr>
              <a:t>a) Los bienes importados por los miembros del cuerpo diplomático acreditado en el país o personas y entidades o instituciones que tengan dicho status de acuerdo a disposiciones vigentes, convenios internacionales o reciprocidad con determinados países.</a:t>
            </a:r>
          </a:p>
          <a:p>
            <a:pPr marR="0" indent="-457200" algn="l">
              <a:lnSpc>
                <a:spcPct val="80000"/>
              </a:lnSpc>
            </a:pPr>
            <a:r>
              <a:rPr lang="es-ES" sz="1500" b="1" smtClean="0">
                <a:solidFill>
                  <a:srgbClr val="B5EDFD"/>
                </a:solidFill>
                <a:latin typeface="Andalus" pitchFamily="18" charset="-78"/>
                <a:cs typeface="Andalus" pitchFamily="18" charset="-78"/>
              </a:rPr>
              <a:t>b) Las mercaderías que introduzcan los viajeros que lleguen al país, de conformidad a lo establecido en el arancel aduanero.</a:t>
            </a:r>
          </a:p>
          <a:p>
            <a:pPr marR="0" indent="-457200" algn="l">
              <a:lnSpc>
                <a:spcPct val="80000"/>
              </a:lnSpc>
            </a:pPr>
            <a:endParaRPr lang="es-ES" sz="1500" b="1" smtClean="0">
              <a:solidFill>
                <a:srgbClr val="B5EDFD"/>
              </a:solidFill>
              <a:latin typeface="Andalus" pitchFamily="18" charset="-78"/>
              <a:cs typeface="Andalus" pitchFamily="18" charset="-78"/>
            </a:endParaRPr>
          </a:p>
          <a:p>
            <a:pPr marR="0" indent="-457200" algn="l">
              <a:lnSpc>
                <a:spcPct val="80000"/>
              </a:lnSpc>
            </a:pPr>
            <a:r>
              <a:rPr lang="es-ES" sz="1500" b="1" smtClean="0">
                <a:solidFill>
                  <a:srgbClr val="B5EDFD"/>
                </a:solidFill>
                <a:latin typeface="Andalus" pitchFamily="18" charset="-78"/>
                <a:cs typeface="Andalus" pitchFamily="18" charset="-78"/>
              </a:rPr>
              <a:t>11.  ALICUOTAS.- </a:t>
            </a:r>
          </a:p>
          <a:p>
            <a:pPr marR="0" indent="-457200" algn="l">
              <a:lnSpc>
                <a:spcPct val="80000"/>
              </a:lnSpc>
            </a:pPr>
            <a:r>
              <a:rPr lang="es-ES" sz="1500" b="1" smtClean="0">
                <a:solidFill>
                  <a:srgbClr val="B5EDFD"/>
                </a:solidFill>
                <a:latin typeface="Andalus" pitchFamily="18" charset="-78"/>
                <a:cs typeface="Andalus" pitchFamily="18" charset="-78"/>
              </a:rPr>
              <a:t>La alícuota general única del impuesto será del 13% (trece por ciento).</a:t>
            </a:r>
          </a:p>
          <a:p>
            <a:pPr marR="0" indent="-457200" algn="l">
              <a:lnSpc>
                <a:spcPct val="80000"/>
              </a:lnSpc>
            </a:pPr>
            <a:endParaRPr lang="en-US" sz="2400" smtClean="0"/>
          </a:p>
        </p:txBody>
      </p:sp>
      <p:sp>
        <p:nvSpPr>
          <p:cNvPr id="4" name="Title 5"/>
          <p:cNvSpPr>
            <a:spLocks noGrp="1"/>
          </p:cNvSpPr>
          <p:nvPr>
            <p:ph type="ctrTitle"/>
          </p:nvPr>
        </p:nvSpPr>
        <p:spPr>
          <a:xfrm>
            <a:off x="1000100" y="571480"/>
            <a:ext cx="4214842" cy="928694"/>
          </a:xfrm>
        </p:spPr>
        <p:txBody>
          <a:bodyPr/>
          <a:lstStyle/>
          <a:p>
            <a:pPr fontAlgn="auto">
              <a:spcAft>
                <a:spcPts val="0"/>
              </a:spcAft>
              <a:defRPr/>
            </a:pPr>
            <a:r>
              <a:rPr lang="en-US" sz="2700" dirty="0" err="1" smtClean="0">
                <a:solidFill>
                  <a:schemeClr val="bg2">
                    <a:lumMod val="20000"/>
                    <a:lumOff val="80000"/>
                  </a:schemeClr>
                </a:solidFill>
              </a:rPr>
              <a:t>Sistema</a:t>
            </a:r>
            <a:r>
              <a:rPr lang="en-US" sz="2700" dirty="0" smtClean="0">
                <a:solidFill>
                  <a:schemeClr val="bg2">
                    <a:lumMod val="20000"/>
                    <a:lumOff val="80000"/>
                  </a:schemeClr>
                </a:solidFill>
              </a:rPr>
              <a:t> </a:t>
            </a:r>
            <a:r>
              <a:rPr lang="en-US" sz="2700" dirty="0" err="1" smtClean="0">
                <a:solidFill>
                  <a:schemeClr val="bg2">
                    <a:lumMod val="20000"/>
                    <a:lumOff val="80000"/>
                  </a:schemeClr>
                </a:solidFill>
              </a:rPr>
              <a:t>Tributario</a:t>
            </a:r>
            <a:r>
              <a:rPr lang="en-US" sz="2700" dirty="0" smtClean="0">
                <a:solidFill>
                  <a:schemeClr val="bg2">
                    <a:lumMod val="20000"/>
                    <a:lumOff val="80000"/>
                  </a:schemeClr>
                </a:solidFill>
              </a:rPr>
              <a:t> Boliviano</a:t>
            </a:r>
            <a:br>
              <a:rPr lang="en-US" sz="2700" dirty="0" smtClean="0">
                <a:solidFill>
                  <a:schemeClr val="bg2">
                    <a:lumMod val="20000"/>
                    <a:lumOff val="80000"/>
                  </a:schemeClr>
                </a:solidFill>
              </a:rPr>
            </a:br>
            <a:endParaRPr lang="en-US" sz="27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938" y="1428750"/>
            <a:ext cx="7854950" cy="4857750"/>
          </a:xfrm>
        </p:spPr>
        <p:txBody>
          <a:bodyPr>
            <a:normAutofit/>
          </a:bodyPr>
          <a:lstStyle/>
          <a:p>
            <a:pPr marR="0" algn="just">
              <a:lnSpc>
                <a:spcPct val="80000"/>
              </a:lnSpc>
            </a:pPr>
            <a:r>
              <a:rPr lang="es-BO" sz="1600" b="1" smtClean="0">
                <a:solidFill>
                  <a:srgbClr val="B5EDFD"/>
                </a:solidFill>
                <a:latin typeface="Andalus" pitchFamily="18" charset="-78"/>
                <a:cs typeface="Andalus" pitchFamily="18" charset="-78"/>
              </a:rPr>
              <a:t>RÉGIMEN COMPLEMENTARIO AL IMPUESTO AL VALOR AGREGADO (RC-IVA)</a:t>
            </a:r>
          </a:p>
          <a:p>
            <a:pPr marR="0" algn="just">
              <a:lnSpc>
                <a:spcPct val="80000"/>
              </a:lnSpc>
            </a:pPr>
            <a:endParaRPr lang="en-US" sz="1600" b="1" smtClean="0">
              <a:solidFill>
                <a:srgbClr val="B5EDFD"/>
              </a:solidFill>
              <a:latin typeface="Andalus" pitchFamily="18" charset="-78"/>
              <a:cs typeface="Andalus" pitchFamily="18" charset="-78"/>
            </a:endParaRPr>
          </a:p>
          <a:p>
            <a:pPr marR="0" algn="just">
              <a:lnSpc>
                <a:spcPct val="80000"/>
              </a:lnSpc>
            </a:pPr>
            <a:r>
              <a:rPr lang="es-BO" sz="1600" b="1" smtClean="0">
                <a:solidFill>
                  <a:srgbClr val="B5EDFD"/>
                </a:solidFill>
                <a:latin typeface="Andalus" pitchFamily="18" charset="-78"/>
                <a:cs typeface="Andalus" pitchFamily="18" charset="-78"/>
              </a:rPr>
              <a:t>1. OBJETO.- </a:t>
            </a:r>
          </a:p>
          <a:p>
            <a:pPr marR="0" algn="just">
              <a:lnSpc>
                <a:spcPct val="80000"/>
              </a:lnSpc>
            </a:pPr>
            <a:r>
              <a:rPr lang="es-BO" sz="1600" b="1" smtClean="0">
                <a:solidFill>
                  <a:srgbClr val="B5EDFD"/>
                </a:solidFill>
                <a:latin typeface="Andalus" pitchFamily="18" charset="-78"/>
                <a:cs typeface="Andalus" pitchFamily="18" charset="-78"/>
              </a:rPr>
              <a:t>Con el objeto de complementar el régimen del Impuesto al Valor Agregado, sobre los ingresos de las personas naturales y sucesiones indivisas, provenientes de la inversión de capital, del trabajo o de la aplicación conjunta de ambos factores.</a:t>
            </a:r>
            <a:endParaRPr lang="en-US" sz="1600" b="1" smtClean="0">
              <a:solidFill>
                <a:srgbClr val="B5EDFD"/>
              </a:solidFill>
              <a:latin typeface="Andalus" pitchFamily="18" charset="-78"/>
              <a:cs typeface="Andalus" pitchFamily="18" charset="-78"/>
            </a:endParaRPr>
          </a:p>
          <a:p>
            <a:pPr marR="0" algn="just">
              <a:lnSpc>
                <a:spcPct val="80000"/>
              </a:lnSpc>
            </a:pPr>
            <a:endParaRPr lang="es-BO" sz="1600" b="1" smtClean="0">
              <a:solidFill>
                <a:srgbClr val="B5EDFD"/>
              </a:solidFill>
              <a:latin typeface="Andalus" pitchFamily="18" charset="-78"/>
              <a:cs typeface="Andalus" pitchFamily="18" charset="-78"/>
            </a:endParaRPr>
          </a:p>
          <a:p>
            <a:pPr marR="0" algn="just">
              <a:lnSpc>
                <a:spcPct val="80000"/>
              </a:lnSpc>
            </a:pPr>
            <a:r>
              <a:rPr lang="es-BO" sz="1600" b="1" smtClean="0">
                <a:solidFill>
                  <a:srgbClr val="B5EDFD"/>
                </a:solidFill>
                <a:latin typeface="Andalus" pitchFamily="18" charset="-78"/>
                <a:cs typeface="Andalus" pitchFamily="18" charset="-78"/>
              </a:rPr>
              <a:t>Constituyen ingresos, cualquiera fuere su denominación o forma de pago:</a:t>
            </a:r>
          </a:p>
          <a:p>
            <a:pPr marR="0" algn="just">
              <a:lnSpc>
                <a:spcPct val="80000"/>
              </a:lnSpc>
            </a:pPr>
            <a:endParaRPr lang="en-US" sz="1600" b="1" smtClean="0">
              <a:solidFill>
                <a:srgbClr val="B5EDFD"/>
              </a:solidFill>
              <a:latin typeface="Andalus" pitchFamily="18" charset="-78"/>
              <a:cs typeface="Andalus" pitchFamily="18" charset="-78"/>
            </a:endParaRPr>
          </a:p>
          <a:p>
            <a:pPr marR="0" algn="just">
              <a:lnSpc>
                <a:spcPct val="80000"/>
              </a:lnSpc>
              <a:buFont typeface="Calibri" pitchFamily="34" charset="0"/>
              <a:buAutoNum type="alphaLcParenR"/>
            </a:pPr>
            <a:r>
              <a:rPr lang="es-BO" sz="1600" b="1" smtClean="0">
                <a:solidFill>
                  <a:srgbClr val="B5EDFD"/>
                </a:solidFill>
                <a:latin typeface="Andalus" pitchFamily="18" charset="-78"/>
                <a:cs typeface="Andalus" pitchFamily="18" charset="-78"/>
              </a:rPr>
              <a:t>Los provenientes del alquiler, subalquiler u otra forma de explotación de inmuebles urbanos o rurales, salvo que se trate de sujetos alcanzados por el Impuesto sobre las Utilidades de las Empresas.</a:t>
            </a:r>
            <a:endParaRPr lang="en-US" sz="1600" b="1" smtClean="0">
              <a:solidFill>
                <a:srgbClr val="B5EDFD"/>
              </a:solidFill>
              <a:latin typeface="Andalus" pitchFamily="18" charset="-78"/>
              <a:cs typeface="Andalus" pitchFamily="18" charset="-78"/>
            </a:endParaRPr>
          </a:p>
          <a:p>
            <a:pPr marR="0" algn="just">
              <a:lnSpc>
                <a:spcPct val="80000"/>
              </a:lnSpc>
              <a:buFont typeface="Calibri" pitchFamily="34" charset="0"/>
              <a:buAutoNum type="alphaLcParenR"/>
            </a:pPr>
            <a:r>
              <a:rPr lang="es-BO" sz="1600" b="1" smtClean="0">
                <a:solidFill>
                  <a:srgbClr val="B5EDFD"/>
                </a:solidFill>
                <a:latin typeface="Andalus" pitchFamily="18" charset="-78"/>
                <a:cs typeface="Andalus" pitchFamily="18" charset="-78"/>
              </a:rPr>
              <a:t>Los provenientes del alquiler, subalquiler u otra forma de explotación de cosas muebles, derechos y concesiones, salvo que se trate de sujetos alcanzados por el Impuesto sobre las Utilidades de las Empresas.</a:t>
            </a:r>
            <a:endParaRPr lang="en-US" sz="1600" b="1" smtClean="0">
              <a:solidFill>
                <a:srgbClr val="B5EDFD"/>
              </a:solidFill>
              <a:latin typeface="Andalus" pitchFamily="18" charset="-78"/>
              <a:cs typeface="Andalus" pitchFamily="18" charset="-78"/>
            </a:endParaRPr>
          </a:p>
          <a:p>
            <a:pPr marR="0" algn="just">
              <a:lnSpc>
                <a:spcPct val="80000"/>
              </a:lnSpc>
              <a:buFont typeface="Calibri" pitchFamily="34" charset="0"/>
              <a:buAutoNum type="alphaLcParenR"/>
            </a:pPr>
            <a:r>
              <a:rPr lang="es-BO" sz="1600" b="1" smtClean="0">
                <a:solidFill>
                  <a:srgbClr val="B5EDFD"/>
                </a:solidFill>
                <a:latin typeface="Andalus" pitchFamily="18" charset="-78"/>
                <a:cs typeface="Andalus" pitchFamily="18" charset="-78"/>
              </a:rPr>
              <a:t>Los provenientes de la colocación de capitales, sean estos intereses, rendimientos y cualquier otro ingreso proveniente de la inversión de aquellos, que no constituyan ingresos sujetos al Impuesto sobre Utilidades de las Empresas. </a:t>
            </a:r>
            <a:r>
              <a:rPr lang="en-US" sz="1600" b="1" smtClean="0">
                <a:solidFill>
                  <a:srgbClr val="B5EDFD"/>
                </a:solidFill>
                <a:latin typeface="Andalus" pitchFamily="18" charset="-78"/>
                <a:cs typeface="Andalus" pitchFamily="18" charset="-78"/>
              </a:rPr>
              <a:t>No están incluidos los dividendos.</a:t>
            </a:r>
          </a:p>
          <a:p>
            <a:pPr marR="0" algn="just">
              <a:lnSpc>
                <a:spcPct val="80000"/>
              </a:lnSpc>
              <a:buFont typeface="Calibri" pitchFamily="34" charset="0"/>
              <a:buAutoNum type="alphaLcParenR"/>
            </a:pPr>
            <a:r>
              <a:rPr lang="es-BO" sz="1600" b="1" smtClean="0">
                <a:solidFill>
                  <a:srgbClr val="B5EDFD"/>
                </a:solidFill>
                <a:latin typeface="Andalus" pitchFamily="18" charset="-78"/>
                <a:cs typeface="Andalus" pitchFamily="18" charset="-78"/>
              </a:rPr>
              <a:t>Todo otro ingreso de carácter habitual no sujeto al Impuesto sobre las Utilidades de las Empresas.</a:t>
            </a:r>
            <a:endParaRPr lang="en-US" sz="1600" b="1" smtClean="0">
              <a:solidFill>
                <a:srgbClr val="B5EDFD"/>
              </a:solidFill>
              <a:latin typeface="Andalus" pitchFamily="18" charset="-78"/>
              <a:cs typeface="Andalus" pitchFamily="18" charset="-78"/>
            </a:endParaRPr>
          </a:p>
          <a:p>
            <a:pPr marR="0" algn="l">
              <a:lnSpc>
                <a:spcPct val="80000"/>
              </a:lnSpc>
            </a:pPr>
            <a:endParaRPr lang="en-US" sz="2000" smtClean="0"/>
          </a:p>
        </p:txBody>
      </p:sp>
      <p:sp>
        <p:nvSpPr>
          <p:cNvPr id="4" name="Title 5"/>
          <p:cNvSpPr>
            <a:spLocks noGrp="1"/>
          </p:cNvSpPr>
          <p:nvPr>
            <p:ph type="ctrTitle"/>
          </p:nvPr>
        </p:nvSpPr>
        <p:spPr>
          <a:xfrm>
            <a:off x="1000100" y="571480"/>
            <a:ext cx="4214842" cy="928694"/>
          </a:xfrm>
        </p:spPr>
        <p:txBody>
          <a:bodyPr/>
          <a:lstStyle/>
          <a:p>
            <a:pPr fontAlgn="auto">
              <a:spcAft>
                <a:spcPts val="0"/>
              </a:spcAft>
              <a:defRPr/>
            </a:pPr>
            <a:r>
              <a:rPr lang="en-US" sz="2700" dirty="0" err="1" smtClean="0">
                <a:solidFill>
                  <a:schemeClr val="bg2">
                    <a:lumMod val="20000"/>
                    <a:lumOff val="80000"/>
                  </a:schemeClr>
                </a:solidFill>
              </a:rPr>
              <a:t>Sistema</a:t>
            </a:r>
            <a:r>
              <a:rPr lang="en-US" sz="2700" dirty="0" smtClean="0">
                <a:solidFill>
                  <a:schemeClr val="bg2">
                    <a:lumMod val="20000"/>
                    <a:lumOff val="80000"/>
                  </a:schemeClr>
                </a:solidFill>
              </a:rPr>
              <a:t> </a:t>
            </a:r>
            <a:r>
              <a:rPr lang="en-US" sz="2700" dirty="0" err="1" smtClean="0">
                <a:solidFill>
                  <a:schemeClr val="bg2">
                    <a:lumMod val="20000"/>
                    <a:lumOff val="80000"/>
                  </a:schemeClr>
                </a:solidFill>
              </a:rPr>
              <a:t>Tributario</a:t>
            </a:r>
            <a:r>
              <a:rPr lang="en-US" sz="2700" dirty="0" smtClean="0">
                <a:solidFill>
                  <a:schemeClr val="bg2">
                    <a:lumMod val="20000"/>
                    <a:lumOff val="80000"/>
                  </a:schemeClr>
                </a:solidFill>
              </a:rPr>
              <a:t> Boliviano</a:t>
            </a:r>
            <a:br>
              <a:rPr lang="en-US" sz="2700" dirty="0" smtClean="0">
                <a:solidFill>
                  <a:schemeClr val="bg2">
                    <a:lumMod val="20000"/>
                    <a:lumOff val="80000"/>
                  </a:schemeClr>
                </a:solidFill>
              </a:rPr>
            </a:br>
            <a:endParaRPr lang="en-US" sz="27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938" y="1428750"/>
            <a:ext cx="7854950" cy="4857750"/>
          </a:xfrm>
        </p:spPr>
        <p:txBody>
          <a:bodyPr>
            <a:normAutofit/>
          </a:bodyPr>
          <a:lstStyle/>
          <a:p>
            <a:pPr marR="0" algn="just">
              <a:lnSpc>
                <a:spcPct val="80000"/>
              </a:lnSpc>
            </a:pPr>
            <a:r>
              <a:rPr lang="es-ES" sz="1900" b="1" smtClean="0">
                <a:solidFill>
                  <a:srgbClr val="B5EDFD"/>
                </a:solidFill>
                <a:latin typeface="Andalus" pitchFamily="18" charset="-78"/>
                <a:cs typeface="Andalus" pitchFamily="18" charset="-78"/>
              </a:rPr>
              <a:t>2. SUJETO.-</a:t>
            </a:r>
          </a:p>
          <a:p>
            <a:pPr marR="0" algn="just">
              <a:lnSpc>
                <a:spcPct val="80000"/>
              </a:lnSpc>
              <a:buFont typeface="Calibri" pitchFamily="34" charset="0"/>
              <a:buAutoNum type="alphaLcParenR"/>
            </a:pPr>
            <a:r>
              <a:rPr lang="es-ES" sz="1900" b="1" smtClean="0">
                <a:solidFill>
                  <a:srgbClr val="B5EDFD"/>
                </a:solidFill>
                <a:latin typeface="Andalus" pitchFamily="18" charset="-78"/>
                <a:cs typeface="Andalus" pitchFamily="18" charset="-78"/>
              </a:rPr>
              <a:t>Son sujetos pasivos de este impuesto las personas naturales y las sucesiones indivisas.</a:t>
            </a:r>
          </a:p>
          <a:p>
            <a:pPr marR="0" algn="just">
              <a:lnSpc>
                <a:spcPct val="80000"/>
              </a:lnSpc>
              <a:buFont typeface="Calibri" pitchFamily="34" charset="0"/>
              <a:buAutoNum type="alphaLcParenR"/>
            </a:pPr>
            <a:r>
              <a:rPr lang="es-ES" sz="1900" b="1" smtClean="0">
                <a:solidFill>
                  <a:srgbClr val="B5EDFD"/>
                </a:solidFill>
                <a:latin typeface="Andalus" pitchFamily="18" charset="-78"/>
                <a:cs typeface="Andalus" pitchFamily="18" charset="-78"/>
              </a:rPr>
              <a:t>El impuesto sobre los ingresos de los menores de edad e incapaces será determinado y abonado por los tutores designados conforme a Ley.</a:t>
            </a:r>
          </a:p>
          <a:p>
            <a:pPr marR="0" algn="just">
              <a:lnSpc>
                <a:spcPct val="80000"/>
              </a:lnSpc>
            </a:pPr>
            <a:endParaRPr lang="es-ES" sz="1900" b="1" smtClean="0">
              <a:solidFill>
                <a:srgbClr val="B5EDFD"/>
              </a:solidFill>
              <a:latin typeface="Andalus" pitchFamily="18" charset="-78"/>
              <a:cs typeface="Andalus" pitchFamily="18" charset="-78"/>
            </a:endParaRPr>
          </a:p>
          <a:p>
            <a:pPr marR="0" algn="just">
              <a:lnSpc>
                <a:spcPct val="80000"/>
              </a:lnSpc>
            </a:pPr>
            <a:r>
              <a:rPr lang="es-ES" sz="1900" b="1" smtClean="0">
                <a:solidFill>
                  <a:srgbClr val="B5EDFD"/>
                </a:solidFill>
                <a:latin typeface="Andalus" pitchFamily="18" charset="-78"/>
                <a:cs typeface="Andalus" pitchFamily="18" charset="-78"/>
              </a:rPr>
              <a:t>3. CONCEPTO DE INGRESO BASE DE CÁLCULO.- </a:t>
            </a:r>
          </a:p>
          <a:p>
            <a:pPr marR="0" algn="just">
              <a:lnSpc>
                <a:spcPct val="80000"/>
              </a:lnSpc>
            </a:pPr>
            <a:r>
              <a:rPr lang="es-ES" sz="1900" b="1" smtClean="0">
                <a:solidFill>
                  <a:srgbClr val="B5EDFD"/>
                </a:solidFill>
                <a:latin typeface="Andalus" pitchFamily="18" charset="-78"/>
                <a:cs typeface="Andalus" pitchFamily="18" charset="-78"/>
              </a:rPr>
              <a:t>Se considera ingreso al valor o monto total - en valores monetarios o en especie, no se encuentran comprendidos por este impuesto los beneficios sociales pagados de acuerdo a las disposiciones legales vigentes en la materia.</a:t>
            </a:r>
          </a:p>
          <a:p>
            <a:pPr marR="0" algn="just">
              <a:lnSpc>
                <a:spcPct val="80000"/>
              </a:lnSpc>
            </a:pPr>
            <a:endParaRPr lang="es-ES" sz="1900" b="1" smtClean="0">
              <a:solidFill>
                <a:srgbClr val="B5EDFD"/>
              </a:solidFill>
              <a:latin typeface="Andalus" pitchFamily="18" charset="-78"/>
              <a:cs typeface="Andalus" pitchFamily="18" charset="-78"/>
            </a:endParaRPr>
          </a:p>
          <a:p>
            <a:pPr marR="0" algn="just">
              <a:lnSpc>
                <a:spcPct val="80000"/>
              </a:lnSpc>
            </a:pPr>
            <a:r>
              <a:rPr lang="es-ES" sz="1900" b="1" smtClean="0">
                <a:solidFill>
                  <a:srgbClr val="B5EDFD"/>
                </a:solidFill>
                <a:latin typeface="Andalus" pitchFamily="18" charset="-78"/>
                <a:cs typeface="Andalus" pitchFamily="18" charset="-78"/>
              </a:rPr>
              <a:t>4. PERIODO FISCAL E IMPUTACION DE LOS INGRESOS.- </a:t>
            </a:r>
          </a:p>
          <a:p>
            <a:pPr marR="0" algn="just">
              <a:lnSpc>
                <a:spcPct val="80000"/>
              </a:lnSpc>
            </a:pPr>
            <a:r>
              <a:rPr lang="es-ES" sz="1900" b="1" smtClean="0">
                <a:solidFill>
                  <a:srgbClr val="B5EDFD"/>
                </a:solidFill>
                <a:latin typeface="Andalus" pitchFamily="18" charset="-78"/>
                <a:cs typeface="Andalus" pitchFamily="18" charset="-78"/>
              </a:rPr>
              <a:t>El período fiscal será mensual. Los ingresos se imputarán por lo percibido. </a:t>
            </a:r>
          </a:p>
          <a:p>
            <a:pPr marR="0" algn="just">
              <a:lnSpc>
                <a:spcPct val="80000"/>
              </a:lnSpc>
            </a:pPr>
            <a:endParaRPr lang="es-ES" sz="1900" b="1" smtClean="0">
              <a:solidFill>
                <a:srgbClr val="B5EDFD"/>
              </a:solidFill>
              <a:latin typeface="Andalus" pitchFamily="18" charset="-78"/>
              <a:cs typeface="Andalus" pitchFamily="18" charset="-78"/>
            </a:endParaRPr>
          </a:p>
          <a:p>
            <a:pPr marR="0" algn="just">
              <a:lnSpc>
                <a:spcPct val="80000"/>
              </a:lnSpc>
            </a:pPr>
            <a:r>
              <a:rPr lang="es-ES" sz="1900" b="1" smtClean="0">
                <a:solidFill>
                  <a:srgbClr val="B5EDFD"/>
                </a:solidFill>
                <a:latin typeface="Andalus" pitchFamily="18" charset="-78"/>
                <a:cs typeface="Andalus" pitchFamily="18" charset="-78"/>
              </a:rPr>
              <a:t>5. ALICUOTA DEL IMPUESTO.- </a:t>
            </a:r>
          </a:p>
          <a:p>
            <a:pPr marR="0" algn="just">
              <a:lnSpc>
                <a:spcPct val="80000"/>
              </a:lnSpc>
            </a:pPr>
            <a:r>
              <a:rPr lang="es-ES" sz="1900" b="1" smtClean="0">
                <a:solidFill>
                  <a:srgbClr val="B5EDFD"/>
                </a:solidFill>
                <a:latin typeface="Andalus" pitchFamily="18" charset="-78"/>
                <a:cs typeface="Andalus" pitchFamily="18" charset="-78"/>
              </a:rPr>
              <a:t>El impuesto correspondiente se determinará aplicando la alícuota del 13% (trece por ciento) sobre los ingresos.</a:t>
            </a:r>
          </a:p>
          <a:p>
            <a:pPr marR="0" algn="l">
              <a:lnSpc>
                <a:spcPct val="80000"/>
              </a:lnSpc>
            </a:pPr>
            <a:endParaRPr lang="en-US" sz="2400" smtClean="0"/>
          </a:p>
        </p:txBody>
      </p:sp>
      <p:sp>
        <p:nvSpPr>
          <p:cNvPr id="4" name="Title 5"/>
          <p:cNvSpPr>
            <a:spLocks noGrp="1"/>
          </p:cNvSpPr>
          <p:nvPr>
            <p:ph type="ctrTitle"/>
          </p:nvPr>
        </p:nvSpPr>
        <p:spPr>
          <a:xfrm>
            <a:off x="1000100" y="571480"/>
            <a:ext cx="4214842" cy="928694"/>
          </a:xfrm>
        </p:spPr>
        <p:txBody>
          <a:bodyPr/>
          <a:lstStyle/>
          <a:p>
            <a:pPr fontAlgn="auto">
              <a:spcAft>
                <a:spcPts val="0"/>
              </a:spcAft>
              <a:defRPr/>
            </a:pPr>
            <a:r>
              <a:rPr lang="en-US" sz="2700" dirty="0" err="1" smtClean="0">
                <a:solidFill>
                  <a:schemeClr val="bg2">
                    <a:lumMod val="20000"/>
                    <a:lumOff val="80000"/>
                  </a:schemeClr>
                </a:solidFill>
              </a:rPr>
              <a:t>Sistema</a:t>
            </a:r>
            <a:r>
              <a:rPr lang="en-US" sz="2700" dirty="0" smtClean="0">
                <a:solidFill>
                  <a:schemeClr val="bg2">
                    <a:lumMod val="20000"/>
                    <a:lumOff val="80000"/>
                  </a:schemeClr>
                </a:solidFill>
              </a:rPr>
              <a:t> </a:t>
            </a:r>
            <a:r>
              <a:rPr lang="en-US" sz="2700" dirty="0" err="1" smtClean="0">
                <a:solidFill>
                  <a:schemeClr val="bg2">
                    <a:lumMod val="20000"/>
                    <a:lumOff val="80000"/>
                  </a:schemeClr>
                </a:solidFill>
              </a:rPr>
              <a:t>Tributario</a:t>
            </a:r>
            <a:r>
              <a:rPr lang="en-US" sz="2700" dirty="0" smtClean="0">
                <a:solidFill>
                  <a:schemeClr val="bg2">
                    <a:lumMod val="20000"/>
                    <a:lumOff val="80000"/>
                  </a:schemeClr>
                </a:solidFill>
              </a:rPr>
              <a:t> Boliviano</a:t>
            </a:r>
            <a:br>
              <a:rPr lang="en-US" sz="2700" dirty="0" smtClean="0">
                <a:solidFill>
                  <a:schemeClr val="bg2">
                    <a:lumMod val="20000"/>
                    <a:lumOff val="80000"/>
                  </a:schemeClr>
                </a:solidFill>
              </a:rPr>
            </a:br>
            <a:endParaRPr lang="en-US" sz="27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ubtitle 2"/>
          <p:cNvSpPr>
            <a:spLocks noGrp="1"/>
          </p:cNvSpPr>
          <p:nvPr>
            <p:ph type="subTitle" idx="1"/>
          </p:nvPr>
        </p:nvSpPr>
        <p:spPr>
          <a:xfrm>
            <a:off x="642938" y="1428750"/>
            <a:ext cx="7854950" cy="4857750"/>
          </a:xfrm>
        </p:spPr>
        <p:txBody>
          <a:bodyPr/>
          <a:lstStyle/>
          <a:p>
            <a:pPr marR="0" algn="just"/>
            <a:r>
              <a:rPr lang="es-ES" sz="1700" b="1" smtClean="0">
                <a:solidFill>
                  <a:srgbClr val="B5EDFD"/>
                </a:solidFill>
                <a:latin typeface="Andalus" pitchFamily="18" charset="-78"/>
                <a:cs typeface="Andalus" pitchFamily="18" charset="-78"/>
              </a:rPr>
              <a:t>IMPUESTO A LAS SALIDAS AÉREAS AL EXTERIOR (ISAE)</a:t>
            </a:r>
          </a:p>
          <a:p>
            <a:pPr marR="0" algn="just"/>
            <a:r>
              <a:rPr lang="es-ES" sz="1700" b="1" smtClean="0">
                <a:solidFill>
                  <a:srgbClr val="B5EDFD"/>
                </a:solidFill>
                <a:latin typeface="Andalus" pitchFamily="18" charset="-78"/>
                <a:cs typeface="Andalus" pitchFamily="18" charset="-78"/>
              </a:rPr>
              <a:t>1. OBJETO.- </a:t>
            </a:r>
          </a:p>
          <a:p>
            <a:pPr marR="0" algn="just"/>
            <a:r>
              <a:rPr lang="es-ES" sz="1700" b="1" smtClean="0">
                <a:solidFill>
                  <a:srgbClr val="B5EDFD"/>
                </a:solidFill>
                <a:latin typeface="Andalus" pitchFamily="18" charset="-78"/>
                <a:cs typeface="Andalus" pitchFamily="18" charset="-78"/>
              </a:rPr>
              <a:t>Todos los viajes de pasajeros desde cualquier punto del país al exterior por medio de transporte aéreo nacional o extranjero, están alcanzados por el Impuesto a las Salidas Aéreas al Exterior (ISAE). </a:t>
            </a:r>
          </a:p>
          <a:p>
            <a:pPr marR="0" algn="just"/>
            <a:endParaRPr lang="es-ES" sz="700" b="1" smtClean="0">
              <a:solidFill>
                <a:srgbClr val="B5EDFD"/>
              </a:solidFill>
              <a:latin typeface="Andalus" pitchFamily="18" charset="-78"/>
              <a:cs typeface="Andalus" pitchFamily="18" charset="-78"/>
            </a:endParaRPr>
          </a:p>
          <a:p>
            <a:pPr marR="0" algn="just"/>
            <a:r>
              <a:rPr lang="es-ES" sz="1700" b="1" smtClean="0">
                <a:solidFill>
                  <a:srgbClr val="B5EDFD"/>
                </a:solidFill>
                <a:latin typeface="Andalus" pitchFamily="18" charset="-78"/>
                <a:cs typeface="Andalus" pitchFamily="18" charset="-78"/>
              </a:rPr>
              <a:t>El impuesto debe pagarse aún cuando los billetes o pasajes sean adquiridos en el exterior del país, siempre que los pasajeros originen su viaje en territorio nacional.</a:t>
            </a:r>
          </a:p>
          <a:p>
            <a:pPr marR="0" algn="just"/>
            <a:endParaRPr lang="es-ES" sz="700" b="1" smtClean="0">
              <a:solidFill>
                <a:srgbClr val="B5EDFD"/>
              </a:solidFill>
              <a:latin typeface="Andalus" pitchFamily="18" charset="-78"/>
              <a:cs typeface="Andalus" pitchFamily="18" charset="-78"/>
            </a:endParaRPr>
          </a:p>
          <a:p>
            <a:pPr marR="0" algn="just"/>
            <a:r>
              <a:rPr lang="es-ES" sz="1700" b="1" smtClean="0">
                <a:solidFill>
                  <a:srgbClr val="B5EDFD"/>
                </a:solidFill>
                <a:latin typeface="Andalus" pitchFamily="18" charset="-78"/>
                <a:cs typeface="Andalus" pitchFamily="18" charset="-78"/>
              </a:rPr>
              <a:t>ARTICULO106°.- </a:t>
            </a:r>
          </a:p>
          <a:p>
            <a:pPr marR="0" algn="just"/>
            <a:r>
              <a:rPr lang="es-ES" sz="1700" b="1" smtClean="0">
                <a:solidFill>
                  <a:srgbClr val="B5EDFD"/>
                </a:solidFill>
                <a:latin typeface="Andalus" pitchFamily="18" charset="-78"/>
                <a:cs typeface="Andalus" pitchFamily="18" charset="-78"/>
              </a:rPr>
              <a:t>Créase un impuesto sobre toda salida al exterior del país por vía aérea, de personas naturales residentes en Bolivia, con excepción de los diplomáticos, personas con éste status y miembros de las delegaciones deportivas que cumplan actividades en representación oficial del país.</a:t>
            </a:r>
          </a:p>
          <a:p>
            <a:pPr marR="0" algn="just"/>
            <a:endParaRPr lang="es-ES" sz="700" b="1" smtClean="0">
              <a:solidFill>
                <a:srgbClr val="B5EDFD"/>
              </a:solidFill>
              <a:latin typeface="Andalus" pitchFamily="18" charset="-78"/>
              <a:cs typeface="Andalus" pitchFamily="18" charset="-78"/>
            </a:endParaRPr>
          </a:p>
          <a:p>
            <a:pPr marR="0" algn="just"/>
            <a:r>
              <a:rPr lang="es-ES" sz="1700" b="1" smtClean="0">
                <a:solidFill>
                  <a:srgbClr val="B5EDFD"/>
                </a:solidFill>
                <a:latin typeface="Andalus" pitchFamily="18" charset="-78"/>
                <a:cs typeface="Andalus" pitchFamily="18" charset="-78"/>
              </a:rPr>
              <a:t>2. SUJETO.- </a:t>
            </a:r>
          </a:p>
          <a:p>
            <a:pPr marR="0" algn="just"/>
            <a:r>
              <a:rPr lang="es-ES" sz="1700" b="1" smtClean="0">
                <a:solidFill>
                  <a:srgbClr val="B5EDFD"/>
                </a:solidFill>
                <a:latin typeface="Andalus" pitchFamily="18" charset="-78"/>
                <a:cs typeface="Andalus" pitchFamily="18" charset="-78"/>
              </a:rPr>
              <a:t>Son sujetos pasivos de este Impuesto, todas las personas de nacionalidad boliviana y extranjeros residentes con permanencia en el país por un lapso mayor a 90 días, que se ausenten temporal o definitivamente del territorio boliviano por cualquier motivo.</a:t>
            </a:r>
          </a:p>
        </p:txBody>
      </p:sp>
      <p:sp>
        <p:nvSpPr>
          <p:cNvPr id="4" name="Title 5"/>
          <p:cNvSpPr>
            <a:spLocks noGrp="1"/>
          </p:cNvSpPr>
          <p:nvPr>
            <p:ph type="ctrTitle"/>
          </p:nvPr>
        </p:nvSpPr>
        <p:spPr>
          <a:xfrm>
            <a:off x="1000100" y="571480"/>
            <a:ext cx="4214842" cy="928694"/>
          </a:xfrm>
        </p:spPr>
        <p:txBody>
          <a:bodyPr/>
          <a:lstStyle/>
          <a:p>
            <a:pPr fontAlgn="auto">
              <a:spcAft>
                <a:spcPts val="0"/>
              </a:spcAft>
              <a:defRPr/>
            </a:pPr>
            <a:r>
              <a:rPr lang="en-US" sz="2700" dirty="0" err="1" smtClean="0">
                <a:solidFill>
                  <a:schemeClr val="bg2">
                    <a:lumMod val="20000"/>
                    <a:lumOff val="80000"/>
                  </a:schemeClr>
                </a:solidFill>
              </a:rPr>
              <a:t>Sistema</a:t>
            </a:r>
            <a:r>
              <a:rPr lang="en-US" sz="2700" dirty="0" smtClean="0">
                <a:solidFill>
                  <a:schemeClr val="bg2">
                    <a:lumMod val="20000"/>
                    <a:lumOff val="80000"/>
                  </a:schemeClr>
                </a:solidFill>
              </a:rPr>
              <a:t> </a:t>
            </a:r>
            <a:r>
              <a:rPr lang="en-US" sz="2700" dirty="0" err="1" smtClean="0">
                <a:solidFill>
                  <a:schemeClr val="bg2">
                    <a:lumMod val="20000"/>
                    <a:lumOff val="80000"/>
                  </a:schemeClr>
                </a:solidFill>
              </a:rPr>
              <a:t>Tributario</a:t>
            </a:r>
            <a:r>
              <a:rPr lang="en-US" sz="2700" dirty="0" smtClean="0">
                <a:solidFill>
                  <a:schemeClr val="bg2">
                    <a:lumMod val="20000"/>
                    <a:lumOff val="80000"/>
                  </a:schemeClr>
                </a:solidFill>
              </a:rPr>
              <a:t> Boliviano</a:t>
            </a:r>
            <a:br>
              <a:rPr lang="en-US" sz="2700" dirty="0" smtClean="0">
                <a:solidFill>
                  <a:schemeClr val="bg2">
                    <a:lumMod val="20000"/>
                    <a:lumOff val="80000"/>
                  </a:schemeClr>
                </a:solidFill>
              </a:rPr>
            </a:br>
            <a:endParaRPr lang="en-US" sz="27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76</TotalTime>
  <Words>253</Words>
  <Application>Microsoft Office PowerPoint</Application>
  <PresentationFormat>On-screen Show (4:3)</PresentationFormat>
  <Paragraphs>187</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Constantia</vt:lpstr>
      <vt:lpstr>Arial</vt:lpstr>
      <vt:lpstr>Calibri</vt:lpstr>
      <vt:lpstr>Wingdings 2</vt:lpstr>
      <vt:lpstr>Andalus</vt:lpstr>
      <vt:lpstr>Flow</vt:lpstr>
      <vt:lpstr>SISTEMA TRIBUTARIO BOLIVIANO</vt:lpstr>
      <vt:lpstr>Sistema Tributario Boliviano </vt:lpstr>
      <vt:lpstr>Sistema Tributario Boliviano </vt:lpstr>
      <vt:lpstr>Sistema Tributario Boliviano </vt:lpstr>
      <vt:lpstr>Sistema Tributario Boliviano </vt:lpstr>
      <vt:lpstr>Sistema Tributario Boliviano </vt:lpstr>
      <vt:lpstr>Sistema Tributario Boliviano </vt:lpstr>
      <vt:lpstr>Sistema Tributario Boliviano </vt:lpstr>
      <vt:lpstr>Sistema Tributario Boliviano </vt:lpstr>
      <vt:lpstr>Sistema Tributario Boliviano </vt:lpstr>
      <vt:lpstr>Sistema Tributario Boliviano </vt:lpstr>
      <vt:lpstr>Sistema Tributario Boliviano </vt:lpstr>
      <vt:lpstr>Sistema Tributario Boliviano </vt:lpstr>
      <vt:lpstr>Sistema Tributario Boliviano </vt:lpstr>
      <vt:lpstr>Sistema Tributario Boliviano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SISTEMA TRIBUTARIO BOLIVIANO</dc:title>
  <dc:creator>5750</dc:creator>
  <cp:lastModifiedBy>5750</cp:lastModifiedBy>
  <cp:revision>9</cp:revision>
  <dcterms:created xsi:type="dcterms:W3CDTF">2013-11-13T12:17:08Z</dcterms:created>
  <dcterms:modified xsi:type="dcterms:W3CDTF">2014-06-12T23:39:57Z</dcterms:modified>
</cp:coreProperties>
</file>